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257" r:id="rId2"/>
    <p:sldId id="261" r:id="rId3"/>
    <p:sldId id="263" r:id="rId4"/>
    <p:sldId id="260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2" r:id="rId13"/>
    <p:sldId id="273" r:id="rId14"/>
    <p:sldId id="274" r:id="rId15"/>
    <p:sldId id="275" r:id="rId16"/>
    <p:sldId id="276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2" r:id="rId30"/>
    <p:sldId id="294" r:id="rId31"/>
    <p:sldId id="295" r:id="rId32"/>
    <p:sldId id="296" r:id="rId33"/>
    <p:sldId id="297" r:id="rId34"/>
    <p:sldId id="298" r:id="rId35"/>
    <p:sldId id="299" r:id="rId36"/>
    <p:sldId id="300" r:id="rId37"/>
    <p:sldId id="301" r:id="rId38"/>
    <p:sldId id="303" r:id="rId39"/>
    <p:sldId id="302" r:id="rId40"/>
    <p:sldId id="304" r:id="rId41"/>
    <p:sldId id="305" r:id="rId42"/>
    <p:sldId id="306" r:id="rId43"/>
    <p:sldId id="307" r:id="rId44"/>
    <p:sldId id="308" r:id="rId45"/>
    <p:sldId id="317" r:id="rId46"/>
    <p:sldId id="318" r:id="rId47"/>
    <p:sldId id="319" r:id="rId48"/>
    <p:sldId id="320" r:id="rId49"/>
    <p:sldId id="321" r:id="rId50"/>
    <p:sldId id="322" r:id="rId51"/>
    <p:sldId id="323" r:id="rId52"/>
    <p:sldId id="324" r:id="rId53"/>
    <p:sldId id="325" r:id="rId54"/>
    <p:sldId id="326" r:id="rId55"/>
    <p:sldId id="327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99" autoAdjust="0"/>
    <p:restoredTop sz="86486" autoAdjust="0"/>
  </p:normalViewPr>
  <p:slideViewPr>
    <p:cSldViewPr snapToGrid="0" snapToObjects="1">
      <p:cViewPr varScale="1">
        <p:scale>
          <a:sx n="88" d="100"/>
          <a:sy n="88" d="100"/>
        </p:scale>
        <p:origin x="296" y="192"/>
      </p:cViewPr>
      <p:guideLst/>
    </p:cSldViewPr>
  </p:slideViewPr>
  <p:outlineViewPr>
    <p:cViewPr>
      <p:scale>
        <a:sx n="33" d="100"/>
        <a:sy n="33" d="100"/>
      </p:scale>
      <p:origin x="0" y="-303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tiff>
</file>

<file path=ppt/media/image4.png>
</file>

<file path=ppt/media/image5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215E8-35E4-4C42-875C-1BA4E9955831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579152-CBB7-9442-8F05-A8236360F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874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79152-CBB7-9442-8F05-A8236360FB0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79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0788F-17C2-D043-B58C-128B39768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04E028-B993-9F4A-B353-0101354BEF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71F9F-7D24-9043-9457-81CD9E06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CA473-C8C3-CA4E-A324-09651BE7A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41213-C86D-E042-AC5B-CBACECB8B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02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D63D8-411A-6440-97BD-FF11A1E26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6280E0-6571-5D48-8709-89F3D35E0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522AE-67FE-264F-92D1-3DC84CC2F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6B30E-B36B-DA4A-AE15-998463BE1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42EF0-5A69-7B42-B3F7-98A11D95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5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31DE70-268B-AD4C-A3B5-51CE73361E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ECBCEE-B343-6441-85A9-536FFB266E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9D860-9586-E644-9AC1-3FF1F1CCE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B9852-CD5C-CB46-B3E7-FC27814BA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69388-DADC-6A4B-B361-370382806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84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61682-28DF-1F4D-8542-8BB9D350D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AD05D-CE20-E94E-A648-C8FB1F888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B5B08-753B-D747-8AF3-04E5FE33A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FD706-D31F-F04C-B079-173711F6C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90EDF-2F08-E84A-BC68-8AFF6B1AA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93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C4EA8-09A1-104E-86CA-89A064DE1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68CF7-5542-3C40-9EF3-AA7A2155C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29A-E881-224D-9CCC-A522F0FD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9CA85-B66F-D346-B5AE-ABC0EB10B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E0148-C913-324C-9552-8B9AA274F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705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558D5-8C8F-5649-95DB-D78FB5A5E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17FC3-B676-2E4E-9E12-BBF83902E5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9AA77-BC7F-A640-B9E4-054EA8267D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FF9328-3397-B44D-9F55-9028FA6AC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30C587-FF59-4F44-B9B8-8C97B5425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075642-5997-294F-9DE1-58FB728A7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86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F5C5B-264B-FA4B-88B7-3A2AF825A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5E7C6-0D4D-B64F-A6B9-94ADF060C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90D8A-E56F-3743-856C-EB68D83947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C12BD8-A2FB-8843-94CD-6F86A8FFEA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C3974F-B936-C847-B681-690B1D0D78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652178-092E-8E48-A508-A0402140A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F8442E-9B50-4245-A6AB-0342A175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DF1F34-131B-664B-BBDC-6A5451800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15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EBC7E-978F-314F-9BD6-3491043F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B5A874-C207-BA4B-B46D-E9FE15AB5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C0F5F-299F-7D44-970D-3E7CA7C69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634B1E-B5CF-B64E-99A3-7F77874F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9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2CA0C7-F25F-9847-847F-B7C228C7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1E42FB-8D54-4240-AA61-69D8E7E5A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A24D9-40DC-6E45-9DF9-C5EC28E09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30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93089-64D2-B842-995F-92D15C34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A8243-6CDB-3D4B-9BCA-201475FD0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6FB20A-FF1B-8A4E-9808-2AE73F80D5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771E0-A983-9C4C-8BFC-3E8DD405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DFE80-8F63-1745-A99A-570376333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F0A72-4054-484C-81BB-AA4C868A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746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71C44-D920-8740-8B68-EC6A0D3EE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50814A-0168-A548-B70C-3531D303D6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97B5C3-EBA7-1C40-BEC5-3D4F04995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B8B5E-3348-D448-8FA8-6A70793AA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EA20E-2323-3147-BC42-94AFDBDF1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3C946-B6C0-EE4C-BCCB-F1B0547E3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74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9DC9D9-C447-504E-B635-1BD99062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F1AF5-6D42-404B-A311-79976F14C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CB7FB-EBD5-F844-918B-FB1234FF5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ED75E-155A-CD48-8448-6830BA078A6D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68956-9EB4-B04D-99FA-BDCB517BF3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269C8-E170-014F-A6ED-06C47369C4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EA8EC-7AB5-A848-B807-A6B33FCA7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251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4360F7-21CE-594E-89CF-656D8E9BC9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19112" y="1500099"/>
            <a:ext cx="3755708" cy="267765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Separate resource for each stage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Speedup: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 loads:  8/3.5 = 2.3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Non-stop: approaches 4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854EBF45-792F-2149-81F4-A9E92086F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257" y="483446"/>
            <a:ext cx="700763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45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E0348-220F-4A28-B38D-00D8475C1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2 Step 7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8EEABE72-E6CF-A34F-8DFF-0AA234F79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64" y="685692"/>
            <a:ext cx="11010900" cy="288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729C51-6570-D843-8688-862E5A6EBC8A}"/>
              </a:ext>
            </a:extLst>
          </p:cNvPr>
          <p:cNvSpPr txBox="1"/>
          <p:nvPr/>
        </p:nvSpPr>
        <p:spPr>
          <a:xfrm>
            <a:off x="697424" y="3905572"/>
            <a:ext cx="106318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would the cycle time be for a single cycle processor?   800 </a:t>
            </a:r>
            <a:r>
              <a:rPr lang="en-US" dirty="0" err="1"/>
              <a:t>ps</a:t>
            </a:r>
            <a:r>
              <a:rPr lang="en-US" dirty="0"/>
              <a:t>, the longest time required by an instruction</a:t>
            </a:r>
          </a:p>
          <a:p>
            <a:endParaRPr lang="en-US" dirty="0"/>
          </a:p>
          <a:p>
            <a:r>
              <a:rPr lang="en-US" dirty="0"/>
              <a:t>What would the cycle time be for a pipelined processor?      200 </a:t>
            </a:r>
            <a:r>
              <a:rPr lang="en-US" dirty="0" err="1"/>
              <a:t>ps</a:t>
            </a:r>
            <a:r>
              <a:rPr lang="en-US" dirty="0"/>
              <a:t>, the longest time required in a stage</a:t>
            </a:r>
          </a:p>
          <a:p>
            <a:endParaRPr lang="en-US" dirty="0"/>
          </a:p>
          <a:p>
            <a:r>
              <a:rPr lang="en-US" dirty="0"/>
              <a:t>How long does one instruction take to get through the pipelined processor?  200*5 = 1000 </a:t>
            </a:r>
            <a:r>
              <a:rPr lang="en-US" dirty="0" err="1"/>
              <a:t>ps</a:t>
            </a:r>
            <a:endParaRPr lang="en-US" dirty="0"/>
          </a:p>
          <a:p>
            <a:endParaRPr lang="en-US" dirty="0"/>
          </a:p>
          <a:p>
            <a:r>
              <a:rPr lang="en-US" dirty="0"/>
              <a:t>What is the speedup of the pipeline processor compared to the single cycle processor when executing 10 instructions?</a:t>
            </a:r>
          </a:p>
        </p:txBody>
      </p:sp>
    </p:spTree>
    <p:extLst>
      <p:ext uri="{BB962C8B-B14F-4D97-AF65-F5344CB8AC3E}">
        <p14:creationId xmlns:p14="http://schemas.microsoft.com/office/powerpoint/2010/main" val="961812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46FA-131F-445B-A956-977B779B2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2 Step 8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8EEABE72-E6CF-A34F-8DFF-0AA234F79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64" y="685692"/>
            <a:ext cx="11010900" cy="288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729C51-6570-D843-8688-862E5A6EBC8A}"/>
              </a:ext>
            </a:extLst>
          </p:cNvPr>
          <p:cNvSpPr txBox="1"/>
          <p:nvPr/>
        </p:nvSpPr>
        <p:spPr>
          <a:xfrm>
            <a:off x="697424" y="3905572"/>
            <a:ext cx="106318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would the cycle time be for a single cycle processor?   800 </a:t>
            </a:r>
            <a:r>
              <a:rPr lang="en-US" dirty="0" err="1"/>
              <a:t>ps</a:t>
            </a:r>
            <a:r>
              <a:rPr lang="en-US" dirty="0"/>
              <a:t>, the longest time required by an instruction</a:t>
            </a:r>
          </a:p>
          <a:p>
            <a:endParaRPr lang="en-US" dirty="0"/>
          </a:p>
          <a:p>
            <a:r>
              <a:rPr lang="en-US" dirty="0"/>
              <a:t>What would the cycle time be for a pipelined processor?      200 </a:t>
            </a:r>
            <a:r>
              <a:rPr lang="en-US" dirty="0" err="1"/>
              <a:t>ps</a:t>
            </a:r>
            <a:r>
              <a:rPr lang="en-US" dirty="0"/>
              <a:t>, the longest time required in a stage</a:t>
            </a:r>
          </a:p>
          <a:p>
            <a:endParaRPr lang="en-US" dirty="0"/>
          </a:p>
          <a:p>
            <a:r>
              <a:rPr lang="en-US" dirty="0"/>
              <a:t>How long does one instruction take to get through the pipelined processor?  200*5 = 1000 </a:t>
            </a:r>
            <a:r>
              <a:rPr lang="en-US" dirty="0" err="1"/>
              <a:t>ps</a:t>
            </a:r>
            <a:endParaRPr lang="en-US" dirty="0"/>
          </a:p>
          <a:p>
            <a:endParaRPr lang="en-US" dirty="0"/>
          </a:p>
          <a:p>
            <a:r>
              <a:rPr lang="en-US" dirty="0"/>
              <a:t>What is the speedup of the pipeline processor compared to the single cycle processor when executing 10 instructions?  Single cycle time: 800*10 = 8000 </a:t>
            </a:r>
            <a:r>
              <a:rPr lang="en-US" dirty="0" err="1"/>
              <a:t>ps</a:t>
            </a:r>
            <a:endParaRPr lang="en-US" dirty="0"/>
          </a:p>
          <a:p>
            <a:r>
              <a:rPr lang="en-US" dirty="0"/>
              <a:t>Pipelined time: 1000 + 9*200 = 2800 </a:t>
            </a:r>
            <a:r>
              <a:rPr lang="en-US" dirty="0" err="1"/>
              <a:t>ps</a:t>
            </a:r>
            <a:endParaRPr lang="en-US" dirty="0"/>
          </a:p>
          <a:p>
            <a:r>
              <a:rPr lang="en-US" dirty="0"/>
              <a:t>Speedup = 8000/2800 = 2.85</a:t>
            </a:r>
          </a:p>
        </p:txBody>
      </p:sp>
    </p:spTree>
    <p:extLst>
      <p:ext uri="{BB962C8B-B14F-4D97-AF65-F5344CB8AC3E}">
        <p14:creationId xmlns:p14="http://schemas.microsoft.com/office/powerpoint/2010/main" val="1413216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Please contact instructor for more information about this image.">
            <a:extLst>
              <a:ext uri="{FF2B5EF4-FFF2-40B4-BE49-F238E27FC236}">
                <a16:creationId xmlns:a16="http://schemas.microsoft.com/office/drawing/2014/main" id="{0668749A-975C-FA4B-8A89-06D938852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16" y="-1"/>
            <a:ext cx="8618284" cy="51640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D5A37C-1446-D049-9D96-DD555554C328}"/>
              </a:ext>
            </a:extLst>
          </p:cNvPr>
          <p:cNvSpPr txBox="1">
            <a:spLocks/>
          </p:cNvSpPr>
          <p:nvPr/>
        </p:nvSpPr>
        <p:spPr>
          <a:xfrm>
            <a:off x="754380" y="5164026"/>
            <a:ext cx="5125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Which control signals are forwarded to the EX stage?</a:t>
            </a:r>
          </a:p>
        </p:txBody>
      </p:sp>
    </p:spTree>
    <p:extLst>
      <p:ext uri="{BB962C8B-B14F-4D97-AF65-F5344CB8AC3E}">
        <p14:creationId xmlns:p14="http://schemas.microsoft.com/office/powerpoint/2010/main" val="3095688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Please contact instructor for more information about this image.">
            <a:extLst>
              <a:ext uri="{FF2B5EF4-FFF2-40B4-BE49-F238E27FC236}">
                <a16:creationId xmlns:a16="http://schemas.microsoft.com/office/drawing/2014/main" id="{0668749A-975C-FA4B-8A89-06D938852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16" y="-1"/>
            <a:ext cx="8618284" cy="51640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D5A37C-1446-D049-9D96-DD555554C328}"/>
              </a:ext>
            </a:extLst>
          </p:cNvPr>
          <p:cNvSpPr txBox="1"/>
          <p:nvPr/>
        </p:nvSpPr>
        <p:spPr>
          <a:xfrm>
            <a:off x="754380" y="5164026"/>
            <a:ext cx="64847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control signals are forwarded to the EX stage? </a:t>
            </a:r>
            <a:r>
              <a:rPr lang="en-US" dirty="0" err="1"/>
              <a:t>ALUrc</a:t>
            </a:r>
            <a:r>
              <a:rPr lang="en-US" dirty="0"/>
              <a:t>, </a:t>
            </a:r>
            <a:r>
              <a:rPr lang="en-US" dirty="0" err="1"/>
              <a:t>ALUOp</a:t>
            </a:r>
            <a:endParaRPr lang="en-US" dirty="0"/>
          </a:p>
          <a:p>
            <a:endParaRPr lang="en-US" dirty="0"/>
          </a:p>
          <a:p>
            <a:r>
              <a:rPr lang="en-US" dirty="0"/>
              <a:t>Which control signals are forwarded to the Memory stage? </a:t>
            </a:r>
          </a:p>
        </p:txBody>
      </p:sp>
    </p:spTree>
    <p:extLst>
      <p:ext uri="{BB962C8B-B14F-4D97-AF65-F5344CB8AC3E}">
        <p14:creationId xmlns:p14="http://schemas.microsoft.com/office/powerpoint/2010/main" val="1708420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Please contact instructor for more information about this image.">
            <a:extLst>
              <a:ext uri="{FF2B5EF4-FFF2-40B4-BE49-F238E27FC236}">
                <a16:creationId xmlns:a16="http://schemas.microsoft.com/office/drawing/2014/main" id="{0668749A-975C-FA4B-8A89-06D938852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16" y="-1"/>
            <a:ext cx="8618284" cy="51640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D5A37C-1446-D049-9D96-DD555554C328}"/>
              </a:ext>
            </a:extLst>
          </p:cNvPr>
          <p:cNvSpPr txBox="1"/>
          <p:nvPr/>
        </p:nvSpPr>
        <p:spPr>
          <a:xfrm>
            <a:off x="754380" y="5164026"/>
            <a:ext cx="86083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control signals are forwarded to the EX stage? </a:t>
            </a:r>
            <a:r>
              <a:rPr lang="en-US" dirty="0" err="1"/>
              <a:t>ALUrc</a:t>
            </a:r>
            <a:r>
              <a:rPr lang="en-US" dirty="0"/>
              <a:t>, </a:t>
            </a:r>
            <a:r>
              <a:rPr lang="en-US" dirty="0" err="1"/>
              <a:t>ALUOp</a:t>
            </a:r>
            <a:endParaRPr lang="en-US" dirty="0"/>
          </a:p>
          <a:p>
            <a:endParaRPr lang="en-US" dirty="0"/>
          </a:p>
          <a:p>
            <a:r>
              <a:rPr lang="en-US" dirty="0"/>
              <a:t>Which control signals are forwarded to the Memory stage? Branch, </a:t>
            </a:r>
            <a:r>
              <a:rPr lang="en-US" dirty="0" err="1"/>
              <a:t>MemWrite</a:t>
            </a:r>
            <a:r>
              <a:rPr lang="en-US" dirty="0"/>
              <a:t>, </a:t>
            </a:r>
            <a:r>
              <a:rPr lang="en-US" dirty="0" err="1"/>
              <a:t>MemRead</a:t>
            </a:r>
            <a:endParaRPr lang="en-US" dirty="0"/>
          </a:p>
          <a:p>
            <a:endParaRPr lang="en-US" dirty="0"/>
          </a:p>
          <a:p>
            <a:r>
              <a:rPr lang="en-US" dirty="0"/>
              <a:t>Which control signals are forwarded to the </a:t>
            </a:r>
            <a:r>
              <a:rPr lang="en-US" dirty="0" err="1"/>
              <a:t>WriteBack</a:t>
            </a:r>
            <a:r>
              <a:rPr lang="en-US" dirty="0"/>
              <a:t> stage?  </a:t>
            </a:r>
          </a:p>
        </p:txBody>
      </p:sp>
    </p:spTree>
    <p:extLst>
      <p:ext uri="{BB962C8B-B14F-4D97-AF65-F5344CB8AC3E}">
        <p14:creationId xmlns:p14="http://schemas.microsoft.com/office/powerpoint/2010/main" val="2376982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Please contact instructor for more information about this image.">
            <a:extLst>
              <a:ext uri="{FF2B5EF4-FFF2-40B4-BE49-F238E27FC236}">
                <a16:creationId xmlns:a16="http://schemas.microsoft.com/office/drawing/2014/main" id="{0668749A-975C-FA4B-8A89-06D938852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16" y="-1"/>
            <a:ext cx="8618284" cy="51640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D5A37C-1446-D049-9D96-DD555554C328}"/>
              </a:ext>
            </a:extLst>
          </p:cNvPr>
          <p:cNvSpPr txBox="1"/>
          <p:nvPr/>
        </p:nvSpPr>
        <p:spPr>
          <a:xfrm>
            <a:off x="754380" y="5164026"/>
            <a:ext cx="86083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control signals are forwarded to the EX stage? </a:t>
            </a:r>
            <a:r>
              <a:rPr lang="en-US" dirty="0" err="1"/>
              <a:t>ALUrc</a:t>
            </a:r>
            <a:r>
              <a:rPr lang="en-US" dirty="0"/>
              <a:t>, </a:t>
            </a:r>
            <a:r>
              <a:rPr lang="en-US" dirty="0" err="1"/>
              <a:t>ALUOp</a:t>
            </a:r>
            <a:endParaRPr lang="en-US" dirty="0"/>
          </a:p>
          <a:p>
            <a:endParaRPr lang="en-US" dirty="0"/>
          </a:p>
          <a:p>
            <a:r>
              <a:rPr lang="en-US" dirty="0"/>
              <a:t>Which control signals are forwarded to the Memory stage? Branch, </a:t>
            </a:r>
            <a:r>
              <a:rPr lang="en-US" dirty="0" err="1"/>
              <a:t>MemWrite</a:t>
            </a:r>
            <a:r>
              <a:rPr lang="en-US" dirty="0"/>
              <a:t>, </a:t>
            </a:r>
            <a:r>
              <a:rPr lang="en-US" dirty="0" err="1"/>
              <a:t>MemRead</a:t>
            </a:r>
            <a:endParaRPr lang="en-US" dirty="0"/>
          </a:p>
          <a:p>
            <a:endParaRPr lang="en-US" dirty="0"/>
          </a:p>
          <a:p>
            <a:r>
              <a:rPr lang="en-US" dirty="0"/>
              <a:t>Which control signals are forwarded to the </a:t>
            </a:r>
            <a:r>
              <a:rPr lang="en-US" dirty="0" err="1"/>
              <a:t>WriteBack</a:t>
            </a:r>
            <a:r>
              <a:rPr lang="en-US" dirty="0"/>
              <a:t> stage?  </a:t>
            </a:r>
            <a:r>
              <a:rPr lang="en-US" dirty="0" err="1"/>
              <a:t>MemtoReg</a:t>
            </a:r>
            <a:r>
              <a:rPr lang="en-US" dirty="0"/>
              <a:t>, </a:t>
            </a:r>
            <a:r>
              <a:rPr lang="en-US" dirty="0" err="1"/>
              <a:t>RegWrite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948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892DE-8929-C545-88D1-2449AE986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Hazards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C0172-211C-7442-AFE2-BE15D5CB3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Cause the instruction to not be able to execute</a:t>
            </a:r>
          </a:p>
          <a:p>
            <a:r>
              <a:rPr lang="en-US" dirty="0"/>
              <a:t>Structural hazard</a:t>
            </a:r>
          </a:p>
          <a:p>
            <a:pPr lvl="1"/>
            <a:r>
              <a:rPr lang="en-US" dirty="0"/>
              <a:t>Two instructions need the same hardware in the same cycle</a:t>
            </a:r>
          </a:p>
          <a:p>
            <a:r>
              <a:rPr lang="en-US" dirty="0"/>
              <a:t>Data hazard</a:t>
            </a:r>
          </a:p>
          <a:p>
            <a:pPr lvl="1"/>
            <a:r>
              <a:rPr lang="en-US" dirty="0"/>
              <a:t>An instruction needs data from a register before it has been calculated</a:t>
            </a:r>
          </a:p>
          <a:p>
            <a:r>
              <a:rPr lang="en-US" dirty="0"/>
              <a:t>Control hazard</a:t>
            </a:r>
          </a:p>
          <a:p>
            <a:pPr lvl="1"/>
            <a:r>
              <a:rPr lang="en-US" dirty="0"/>
              <a:t>Which instruction to fetch is unknown because the result of a branch decision is not known yet</a:t>
            </a:r>
          </a:p>
        </p:txBody>
      </p:sp>
    </p:spTree>
    <p:extLst>
      <p:ext uri="{BB962C8B-B14F-4D97-AF65-F5344CB8AC3E}">
        <p14:creationId xmlns:p14="http://schemas.microsoft.com/office/powerpoint/2010/main" val="406739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FFE3F-2F63-6E46-ADFA-5DA770874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Bottom Line….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3F9B5-01A0-834D-9E52-14EEFD71B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Structural hazards are taken care of in the design of our simple data path….</a:t>
            </a:r>
          </a:p>
        </p:txBody>
      </p:sp>
    </p:spTree>
    <p:extLst>
      <p:ext uri="{BB962C8B-B14F-4D97-AF65-F5344CB8AC3E}">
        <p14:creationId xmlns:p14="http://schemas.microsoft.com/office/powerpoint/2010/main" val="2756286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2B3C8-CF17-164E-B7D6-D18833796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Hazards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EE5D4AB2-87BD-9846-A880-5DB0A12AD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096970"/>
            <a:ext cx="6780700" cy="466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365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6319EF70-50CF-FF4C-AFDD-EEF8666C2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266700"/>
            <a:ext cx="10071100" cy="63246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163AC6A-0A6B-2340-A61F-1BADF0546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63292" y="102870"/>
            <a:ext cx="7328708" cy="1617073"/>
          </a:xfrm>
          <a:prstGeom prst="ellipse">
            <a:avLst/>
          </a:prstGeom>
          <a:noFill/>
          <a:ln w="130175">
            <a:solidFill>
              <a:schemeClr val="accent1">
                <a:shade val="50000"/>
                <a:alpha val="9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5C99D0-CE5E-2CEC-5611-17662D8B9173}"/>
              </a:ext>
            </a:extLst>
          </p:cNvPr>
          <p:cNvSpPr txBox="1"/>
          <p:nvPr/>
        </p:nvSpPr>
        <p:spPr>
          <a:xfrm>
            <a:off x="6096001" y="825127"/>
            <a:ext cx="5803450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Except  R-type followed by CBZ (more on that later….)</a:t>
            </a:r>
          </a:p>
        </p:txBody>
      </p:sp>
    </p:spTree>
    <p:extLst>
      <p:ext uri="{BB962C8B-B14F-4D97-AF65-F5344CB8AC3E}">
        <p14:creationId xmlns:p14="http://schemas.microsoft.com/office/powerpoint/2010/main" val="2516778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04827-CF64-4752-8561-1E2146C1B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1F9670-E07C-C14B-9D05-0E6C4064540D}"/>
              </a:ext>
            </a:extLst>
          </p:cNvPr>
          <p:cNvSpPr txBox="1"/>
          <p:nvPr/>
        </p:nvSpPr>
        <p:spPr>
          <a:xfrm>
            <a:off x="728420" y="976393"/>
            <a:ext cx="1111228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 single cycle processor with a cycle time of 1000 </a:t>
            </a:r>
            <a:r>
              <a:rPr lang="en-US" sz="3200" dirty="0" err="1"/>
              <a:t>ps</a:t>
            </a:r>
            <a:r>
              <a:rPr lang="en-US" sz="3200" dirty="0"/>
              <a:t>  split into a 5 staged pipelined processor with a cycle time of 250 ps.  </a:t>
            </a:r>
          </a:p>
          <a:p>
            <a:endParaRPr lang="en-US" sz="3200" dirty="0"/>
          </a:p>
          <a:p>
            <a:r>
              <a:rPr lang="en-US" sz="3200" dirty="0"/>
              <a:t>How long does it take an instruction to execute in the pipelined processor?</a:t>
            </a:r>
          </a:p>
          <a:p>
            <a:endParaRPr lang="en-US" sz="3200" dirty="0"/>
          </a:p>
          <a:p>
            <a:r>
              <a:rPr lang="en-US" sz="3200" dirty="0"/>
              <a:t>What is the speedup for executing 5 instructions?</a:t>
            </a:r>
          </a:p>
          <a:p>
            <a:endParaRPr lang="en-US" sz="3200" dirty="0"/>
          </a:p>
          <a:p>
            <a:r>
              <a:rPr lang="en-US" sz="3200" dirty="0"/>
              <a:t>What would the speedup be for an infinite number of instructions?</a:t>
            </a:r>
          </a:p>
        </p:txBody>
      </p:sp>
    </p:spTree>
    <p:extLst>
      <p:ext uri="{BB962C8B-B14F-4D97-AF65-F5344CB8AC3E}">
        <p14:creationId xmlns:p14="http://schemas.microsoft.com/office/powerpoint/2010/main" val="31917989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121137-274E-6D44-A2BB-674E4ECB1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Load-Use Hazard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C6E52182-ADF2-1B41-982D-71A1E7C6E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634983"/>
            <a:ext cx="6780700" cy="358570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C78B069-4263-714B-9BE2-11DAA1C12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40436" y="2244437"/>
            <a:ext cx="3616037" cy="748146"/>
          </a:xfrm>
          <a:prstGeom prst="ellipse">
            <a:avLst/>
          </a:prstGeom>
          <a:noFill/>
          <a:ln w="130175">
            <a:solidFill>
              <a:schemeClr val="accent1">
                <a:shade val="50000"/>
                <a:alpha val="9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52657E-69CE-5F42-8FEB-208CA23C90A1}"/>
              </a:ext>
            </a:extLst>
          </p:cNvPr>
          <p:cNvSpPr txBox="1"/>
          <p:nvPr/>
        </p:nvSpPr>
        <p:spPr>
          <a:xfrm>
            <a:off x="1246048" y="5360101"/>
            <a:ext cx="103119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Key point: For our simple </a:t>
            </a:r>
            <a:r>
              <a:rPr lang="en-US" sz="2000" b="1" dirty="0" err="1"/>
              <a:t>datapath</a:t>
            </a:r>
            <a:r>
              <a:rPr lang="en-US" sz="2000" b="1" dirty="0"/>
              <a:t>, the only data hazard that can’t be taken care of with forwarding is a load followed by an instruction that uses the register being loaded.</a:t>
            </a:r>
          </a:p>
          <a:p>
            <a:endParaRPr lang="en-US" sz="2000" b="1" dirty="0"/>
          </a:p>
          <a:p>
            <a:r>
              <a:rPr lang="en-US" sz="2000" b="1" dirty="0"/>
              <a:t>And a branch that follows an instruction that loads the value being evaluated.  (Stay Tuned) </a:t>
            </a:r>
          </a:p>
        </p:txBody>
      </p:sp>
    </p:spTree>
    <p:extLst>
      <p:ext uri="{BB962C8B-B14F-4D97-AF65-F5344CB8AC3E}">
        <p14:creationId xmlns:p14="http://schemas.microsoft.com/office/powerpoint/2010/main" val="389847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2CC70-F3B4-4615-AE83-87830EDA1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4 Step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3CA94B-8C16-BB45-9F5F-34F526669E39}"/>
              </a:ext>
            </a:extLst>
          </p:cNvPr>
          <p:cNvSpPr txBox="1"/>
          <p:nvPr/>
        </p:nvSpPr>
        <p:spPr>
          <a:xfrm>
            <a:off x="788670" y="971550"/>
            <a:ext cx="667625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LDUR X19, [X10, #0]</a:t>
            </a:r>
          </a:p>
          <a:p>
            <a:r>
              <a:rPr lang="en-US" dirty="0"/>
              <a:t>ADD X9, X9, X10</a:t>
            </a:r>
          </a:p>
          <a:p>
            <a:r>
              <a:rPr lang="en-US" dirty="0"/>
              <a:t>SUB  X12, X10, X9</a:t>
            </a:r>
          </a:p>
          <a:p>
            <a:r>
              <a:rPr lang="en-US" dirty="0"/>
              <a:t>SUB  X12, X12, X19</a:t>
            </a:r>
          </a:p>
          <a:p>
            <a:r>
              <a:rPr lang="en-US" dirty="0"/>
              <a:t>LDUR X13, [X20, #8]</a:t>
            </a:r>
          </a:p>
          <a:p>
            <a:r>
              <a:rPr lang="en-US" dirty="0"/>
              <a:t>ADD X9, X9, X13</a:t>
            </a:r>
          </a:p>
        </p:txBody>
      </p:sp>
    </p:spTree>
    <p:extLst>
      <p:ext uri="{BB962C8B-B14F-4D97-AF65-F5344CB8AC3E}">
        <p14:creationId xmlns:p14="http://schemas.microsoft.com/office/powerpoint/2010/main" val="3135097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71B69EC-36D2-414B-B400-9CD67EF1B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4 Step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3CA94B-8C16-BB45-9F5F-34F526669E39}"/>
              </a:ext>
            </a:extLst>
          </p:cNvPr>
          <p:cNvSpPr txBox="1"/>
          <p:nvPr/>
        </p:nvSpPr>
        <p:spPr>
          <a:xfrm>
            <a:off x="788670" y="971550"/>
            <a:ext cx="667625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LDUR X19, [X10, #0]</a:t>
            </a:r>
          </a:p>
          <a:p>
            <a:r>
              <a:rPr lang="en-US" dirty="0"/>
              <a:t>ADD X9, X9, X10</a:t>
            </a:r>
          </a:p>
          <a:p>
            <a:r>
              <a:rPr lang="en-US" dirty="0"/>
              <a:t>SUB  X12, X10, X9</a:t>
            </a:r>
          </a:p>
          <a:p>
            <a:r>
              <a:rPr lang="en-US" dirty="0"/>
              <a:t>SUB  X12, X12, X19</a:t>
            </a:r>
          </a:p>
          <a:p>
            <a:r>
              <a:rPr lang="en-US" dirty="0"/>
              <a:t>LDUR X13, [X20, #8]</a:t>
            </a:r>
          </a:p>
          <a:p>
            <a:r>
              <a:rPr lang="en-US" dirty="0"/>
              <a:t>ADD X9, X9, X13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BE262BB-7448-4046-A16E-7305E922F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8670" y="1841300"/>
            <a:ext cx="2068830" cy="547569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B704A-A719-EA46-BAFA-A18DDDE8DCFA}"/>
              </a:ext>
            </a:extLst>
          </p:cNvPr>
          <p:cNvSpPr txBox="1"/>
          <p:nvPr/>
        </p:nvSpPr>
        <p:spPr>
          <a:xfrm>
            <a:off x="3590551" y="1841300"/>
            <a:ext cx="842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Not a hazard, X19 is not being used in the next instruction, X10 does not get a new value</a:t>
            </a:r>
          </a:p>
        </p:txBody>
      </p:sp>
    </p:spTree>
    <p:extLst>
      <p:ext uri="{BB962C8B-B14F-4D97-AF65-F5344CB8AC3E}">
        <p14:creationId xmlns:p14="http://schemas.microsoft.com/office/powerpoint/2010/main" val="1189136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DC3F18-7B1C-419E-8CEB-5910D538C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4 Step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3CA94B-8C16-BB45-9F5F-34F526669E39}"/>
              </a:ext>
            </a:extLst>
          </p:cNvPr>
          <p:cNvSpPr txBox="1"/>
          <p:nvPr/>
        </p:nvSpPr>
        <p:spPr>
          <a:xfrm>
            <a:off x="788670" y="971550"/>
            <a:ext cx="667625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LDUR X19, [X10, #0]</a:t>
            </a:r>
          </a:p>
          <a:p>
            <a:r>
              <a:rPr lang="en-US" dirty="0"/>
              <a:t>ADD X9, X9, X10</a:t>
            </a:r>
          </a:p>
          <a:p>
            <a:r>
              <a:rPr lang="en-US" dirty="0"/>
              <a:t>SUB  X12, X10, X9</a:t>
            </a:r>
          </a:p>
          <a:p>
            <a:r>
              <a:rPr lang="en-US" dirty="0"/>
              <a:t>SUB  X12, X12, X19</a:t>
            </a:r>
          </a:p>
          <a:p>
            <a:r>
              <a:rPr lang="en-US" dirty="0"/>
              <a:t>LDUR X13, [X20, #8]</a:t>
            </a:r>
          </a:p>
          <a:p>
            <a:r>
              <a:rPr lang="en-US" dirty="0"/>
              <a:t>ADD X9, X9, X13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BE262BB-7448-4046-A16E-7305E922F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8670" y="1841300"/>
            <a:ext cx="2068830" cy="1109718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B704A-A719-EA46-BAFA-A18DDDE8DCFA}"/>
              </a:ext>
            </a:extLst>
          </p:cNvPr>
          <p:cNvSpPr txBox="1"/>
          <p:nvPr/>
        </p:nvSpPr>
        <p:spPr>
          <a:xfrm>
            <a:off x="3590551" y="1841300"/>
            <a:ext cx="7342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Not a hazard, X19 has been updated by the time this SUB instruction needs it</a:t>
            </a:r>
          </a:p>
        </p:txBody>
      </p:sp>
    </p:spTree>
    <p:extLst>
      <p:ext uri="{BB962C8B-B14F-4D97-AF65-F5344CB8AC3E}">
        <p14:creationId xmlns:p14="http://schemas.microsoft.com/office/powerpoint/2010/main" val="23105503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6F35F1-77F5-4264-B13F-4AEF43084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4 Step 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3CA94B-8C16-BB45-9F5F-34F526669E39}"/>
              </a:ext>
            </a:extLst>
          </p:cNvPr>
          <p:cNvSpPr txBox="1"/>
          <p:nvPr/>
        </p:nvSpPr>
        <p:spPr>
          <a:xfrm>
            <a:off x="788670" y="971550"/>
            <a:ext cx="667625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LDUR X19, [X10, #0]</a:t>
            </a:r>
          </a:p>
          <a:p>
            <a:r>
              <a:rPr lang="en-US" dirty="0"/>
              <a:t>ADD X9, X9, X10</a:t>
            </a:r>
          </a:p>
          <a:p>
            <a:r>
              <a:rPr lang="en-US" dirty="0"/>
              <a:t>SUB  X12, X10, X9</a:t>
            </a:r>
          </a:p>
          <a:p>
            <a:r>
              <a:rPr lang="en-US" dirty="0"/>
              <a:t>SUB  X12, X12, X19</a:t>
            </a:r>
          </a:p>
          <a:p>
            <a:r>
              <a:rPr lang="en-US" dirty="0"/>
              <a:t>LDUR X13, [X20, #8]</a:t>
            </a:r>
          </a:p>
          <a:p>
            <a:r>
              <a:rPr lang="en-US" dirty="0"/>
              <a:t>ADD X9, X9, X13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BE262BB-7448-4046-A16E-7305E922F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8670" y="2080031"/>
            <a:ext cx="2068830" cy="857133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B704A-A719-EA46-BAFA-A18DDDE8DCFA}"/>
              </a:ext>
            </a:extLst>
          </p:cNvPr>
          <p:cNvSpPr txBox="1"/>
          <p:nvPr/>
        </p:nvSpPr>
        <p:spPr>
          <a:xfrm>
            <a:off x="3285751" y="2264211"/>
            <a:ext cx="7908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Forwarding takes care of updating X9 before the first SUB needs it, and updating X12 before the second SUB needs it</a:t>
            </a:r>
          </a:p>
        </p:txBody>
      </p:sp>
    </p:spTree>
    <p:extLst>
      <p:ext uri="{BB962C8B-B14F-4D97-AF65-F5344CB8AC3E}">
        <p14:creationId xmlns:p14="http://schemas.microsoft.com/office/powerpoint/2010/main" val="8743196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C3C5D5-F273-417D-BD0B-F627B6A80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4 Step  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3CA94B-8C16-BB45-9F5F-34F526669E39}"/>
              </a:ext>
            </a:extLst>
          </p:cNvPr>
          <p:cNvSpPr txBox="1"/>
          <p:nvPr/>
        </p:nvSpPr>
        <p:spPr>
          <a:xfrm>
            <a:off x="788670" y="971550"/>
            <a:ext cx="667625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LDUR X19, [X10, #0]</a:t>
            </a:r>
          </a:p>
          <a:p>
            <a:r>
              <a:rPr lang="en-US" dirty="0"/>
              <a:t>ADD X9, X9, X10</a:t>
            </a:r>
          </a:p>
          <a:p>
            <a:r>
              <a:rPr lang="en-US" dirty="0"/>
              <a:t>SUB  X12, X10, X9</a:t>
            </a:r>
          </a:p>
          <a:p>
            <a:r>
              <a:rPr lang="en-US" dirty="0"/>
              <a:t>SUB  X12, X12, X19</a:t>
            </a:r>
          </a:p>
          <a:p>
            <a:r>
              <a:rPr lang="en-US" dirty="0"/>
              <a:t>LDUR X13, [X20, #8]</a:t>
            </a:r>
          </a:p>
          <a:p>
            <a:r>
              <a:rPr lang="en-US" dirty="0"/>
              <a:t>ADD X9, X9, X13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BE262BB-7448-4046-A16E-7305E922F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8670" y="2910542"/>
            <a:ext cx="2068830" cy="646331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B704A-A719-EA46-BAFA-A18DDDE8DCFA}"/>
              </a:ext>
            </a:extLst>
          </p:cNvPr>
          <p:cNvSpPr txBox="1"/>
          <p:nvPr/>
        </p:nvSpPr>
        <p:spPr>
          <a:xfrm>
            <a:off x="3133351" y="2910542"/>
            <a:ext cx="7908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This is a hazard.  We will have to insert a stall so that ADD can wait for the value from memory to be loaded</a:t>
            </a:r>
          </a:p>
        </p:txBody>
      </p:sp>
    </p:spTree>
    <p:extLst>
      <p:ext uri="{BB962C8B-B14F-4D97-AF65-F5344CB8AC3E}">
        <p14:creationId xmlns:p14="http://schemas.microsoft.com/office/powerpoint/2010/main" val="4249187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EDEED-7CD6-40ED-BF43-A270255A4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5 Step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667625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LDUR X19, [X10, #0]</a:t>
            </a:r>
          </a:p>
          <a:p>
            <a:r>
              <a:rPr lang="en-US" dirty="0"/>
              <a:t>ADD X9, X9, X10</a:t>
            </a:r>
          </a:p>
          <a:p>
            <a:r>
              <a:rPr lang="en-US" dirty="0"/>
              <a:t>SUB  X12, X10, X9</a:t>
            </a:r>
          </a:p>
          <a:p>
            <a:r>
              <a:rPr lang="en-US" dirty="0"/>
              <a:t>SUB  X12, X12, X19</a:t>
            </a:r>
          </a:p>
          <a:p>
            <a:r>
              <a:rPr lang="en-US" dirty="0"/>
              <a:t>LDUR X13, [X20, #8]</a:t>
            </a:r>
          </a:p>
          <a:p>
            <a:r>
              <a:rPr lang="en-US" dirty="0"/>
              <a:t>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975631"/>
              </p:ext>
            </p:extLst>
          </p:nvPr>
        </p:nvGraphicFramePr>
        <p:xfrm>
          <a:off x="3237345" y="1430866"/>
          <a:ext cx="8128002" cy="4719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952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60D78-F5FD-4614-822B-B760B26DE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5 Step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667625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LDUR X19, [X10, #0]</a:t>
            </a:r>
          </a:p>
          <a:p>
            <a:r>
              <a:rPr lang="en-US" dirty="0"/>
              <a:t>ADD X9, X9, X10</a:t>
            </a:r>
          </a:p>
          <a:p>
            <a:r>
              <a:rPr lang="en-US" dirty="0"/>
              <a:t>SUB  X12, X10, X9</a:t>
            </a:r>
          </a:p>
          <a:p>
            <a:r>
              <a:rPr lang="en-US" dirty="0"/>
              <a:t>SUB  X12, X12, X19</a:t>
            </a:r>
          </a:p>
          <a:p>
            <a:r>
              <a:rPr lang="en-US" dirty="0"/>
              <a:t>LDUR X13, [X20, #8]</a:t>
            </a:r>
          </a:p>
          <a:p>
            <a:r>
              <a:rPr lang="en-US" dirty="0"/>
              <a:t>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5270294"/>
              </p:ext>
            </p:extLst>
          </p:nvPr>
        </p:nvGraphicFramePr>
        <p:xfrm>
          <a:off x="2424541" y="695498"/>
          <a:ext cx="9684329" cy="541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7032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2057006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2105891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496290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614055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614055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X19, [X10,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X19, [X10,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X19, [X10,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X12, X19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X19, [X10,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X13, [X20, #8]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X12, X19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X19, [X10, #0]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X13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X13, [X20, #8]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X12, X19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X13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X13, [X20, #8]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X12, X19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X10, X9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X13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X13, [X20, #8]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X12, X19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X13, [X20, #8]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77164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9F5B3-0D4A-4E26-90EF-057ECA64F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34 - Diagram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F19782E6-7BC6-8F4D-A019-FB45D5AA1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50" y="482600"/>
            <a:ext cx="114427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518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C0B5558-FF0C-CB40-B0F4-B8FBF9B4584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031673" y="627618"/>
            <a:ext cx="5146794" cy="36933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Move the branch checking calculation to the ID stage</a:t>
            </a:r>
          </a:p>
        </p:txBody>
      </p:sp>
      <p:pic>
        <p:nvPicPr>
          <p:cNvPr id="8" name="Picture 7" descr="Please contact instructor for more information about this image.">
            <a:extLst>
              <a:ext uri="{FF2B5EF4-FFF2-40B4-BE49-F238E27FC236}">
                <a16:creationId xmlns:a16="http://schemas.microsoft.com/office/drawing/2014/main" id="{36C68CB7-1935-9249-B739-BD5A813D1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250" y="996950"/>
            <a:ext cx="9461500" cy="48641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959F35-DA8C-2940-A39D-E140223BF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5167745" y="996950"/>
            <a:ext cx="387928" cy="43006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212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1F9670-E07C-C14B-9D05-0E6C4064540D}"/>
              </a:ext>
            </a:extLst>
          </p:cNvPr>
          <p:cNvSpPr txBox="1"/>
          <p:nvPr/>
        </p:nvSpPr>
        <p:spPr>
          <a:xfrm>
            <a:off x="539857" y="325464"/>
            <a:ext cx="111122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single cycle processor with a cycle time of 1000 </a:t>
            </a:r>
            <a:r>
              <a:rPr lang="en-US" sz="2400" dirty="0" err="1"/>
              <a:t>ps</a:t>
            </a:r>
            <a:r>
              <a:rPr lang="en-US" sz="2400" dirty="0"/>
              <a:t>  split into a 5 staged pipelined processor with a cycle time of 250 ps.  </a:t>
            </a:r>
          </a:p>
          <a:p>
            <a:endParaRPr lang="en-US" sz="2400" dirty="0"/>
          </a:p>
          <a:p>
            <a:r>
              <a:rPr lang="en-US" sz="2400" dirty="0"/>
              <a:t>How long does it take an instruction to execute in the pipelined processor?  250x5 = 1250 </a:t>
            </a:r>
            <a:r>
              <a:rPr lang="en-US" sz="2400" dirty="0" err="1"/>
              <a:t>ps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What is the speedup for executing 5 instructions?</a:t>
            </a:r>
          </a:p>
          <a:p>
            <a:r>
              <a:rPr lang="en-US" sz="2400" dirty="0"/>
              <a:t>5 instructions single cycle = 1000x5 = 5000 </a:t>
            </a:r>
            <a:r>
              <a:rPr lang="en-US" sz="2400" dirty="0" err="1"/>
              <a:t>ps</a:t>
            </a:r>
            <a:endParaRPr lang="en-US" sz="2400" dirty="0"/>
          </a:p>
          <a:p>
            <a:r>
              <a:rPr lang="en-US" sz="2400" dirty="0"/>
              <a:t>5 instructions pipeline = 1250 + 250*4 = 2250 </a:t>
            </a:r>
            <a:r>
              <a:rPr lang="en-US" sz="2400" dirty="0" err="1"/>
              <a:t>ps</a:t>
            </a:r>
            <a:r>
              <a:rPr lang="en-US" sz="2400" dirty="0"/>
              <a:t> (1250 for the first instruction, after that, an instruction completes every 250 </a:t>
            </a:r>
            <a:r>
              <a:rPr lang="en-US" sz="2400" dirty="0" err="1"/>
              <a:t>ps</a:t>
            </a:r>
            <a:r>
              <a:rPr lang="en-US" sz="2400" dirty="0"/>
              <a:t>)</a:t>
            </a:r>
          </a:p>
          <a:p>
            <a:r>
              <a:rPr lang="en-US" sz="2400" dirty="0"/>
              <a:t>Speedup = 5000/2250 = 2.22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88611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C0B5558-FF0C-CB40-B0F4-B8FBF9B4584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365250" y="530636"/>
            <a:ext cx="6609630" cy="36933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Still have one cycle in which we don’t know what instruction to fetch</a:t>
            </a:r>
          </a:p>
        </p:txBody>
      </p:sp>
      <p:pic>
        <p:nvPicPr>
          <p:cNvPr id="8" name="Picture 7" descr="Please contact instructor for more information about this image.">
            <a:extLst>
              <a:ext uri="{FF2B5EF4-FFF2-40B4-BE49-F238E27FC236}">
                <a16:creationId xmlns:a16="http://schemas.microsoft.com/office/drawing/2014/main" id="{36C68CB7-1935-9249-B739-BD5A813D1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250" y="996950"/>
            <a:ext cx="9461500" cy="48641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959F35-DA8C-2940-A39D-E140223BF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3013533" y="996950"/>
            <a:ext cx="387928" cy="43006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748D1D0-1077-C349-8CCA-843D03ABAE0B}"/>
              </a:ext>
            </a:extLst>
          </p:cNvPr>
          <p:cNvSpPr txBox="1"/>
          <p:nvPr/>
        </p:nvSpPr>
        <p:spPr>
          <a:xfrm>
            <a:off x="4780599" y="1092034"/>
            <a:ext cx="538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CBZ</a:t>
            </a:r>
          </a:p>
        </p:txBody>
      </p:sp>
    </p:spTree>
    <p:extLst>
      <p:ext uri="{BB962C8B-B14F-4D97-AF65-F5344CB8AC3E}">
        <p14:creationId xmlns:p14="http://schemas.microsoft.com/office/powerpoint/2010/main" val="20678191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C0B5558-FF0C-CB40-B0F4-B8FBF9B4584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365250" y="295106"/>
            <a:ext cx="10508095" cy="6463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Solution: branch prediction.   Make a guess, if the guess was wrong flush the instruction and load the correct instruction in the next cycle</a:t>
            </a:r>
          </a:p>
        </p:txBody>
      </p:sp>
      <p:pic>
        <p:nvPicPr>
          <p:cNvPr id="8" name="Picture 7" descr="Please contact instructor for more information about this image.">
            <a:extLst>
              <a:ext uri="{FF2B5EF4-FFF2-40B4-BE49-F238E27FC236}">
                <a16:creationId xmlns:a16="http://schemas.microsoft.com/office/drawing/2014/main" id="{36C68CB7-1935-9249-B739-BD5A813D1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250" y="996950"/>
            <a:ext cx="9461500" cy="48641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959F35-DA8C-2940-A39D-E140223BF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3013533" y="996950"/>
            <a:ext cx="387928" cy="43006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748D1D0-1077-C349-8CCA-843D03ABAE0B}"/>
              </a:ext>
            </a:extLst>
          </p:cNvPr>
          <p:cNvSpPr txBox="1"/>
          <p:nvPr/>
        </p:nvSpPr>
        <p:spPr>
          <a:xfrm>
            <a:off x="4780599" y="1092034"/>
            <a:ext cx="538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CBZ</a:t>
            </a:r>
          </a:p>
        </p:txBody>
      </p:sp>
    </p:spTree>
    <p:extLst>
      <p:ext uri="{BB962C8B-B14F-4D97-AF65-F5344CB8AC3E}">
        <p14:creationId xmlns:p14="http://schemas.microsoft.com/office/powerpoint/2010/main" val="21750762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D5379-77F1-437F-A680-539E4FEBA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5 Step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For branch prediction, assume the branch is not taken.</a:t>
            </a:r>
          </a:p>
          <a:p>
            <a:r>
              <a:rPr lang="en-US" dirty="0"/>
              <a:t>X9 evaluates to zero.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ADD X9, XZR, XZR</a:t>
            </a:r>
          </a:p>
          <a:p>
            <a:r>
              <a:rPr lang="en-US" dirty="0"/>
              <a:t>            LDUR X10, [X19, #0]</a:t>
            </a:r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SUB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495180"/>
              </p:ext>
            </p:extLst>
          </p:nvPr>
        </p:nvGraphicFramePr>
        <p:xfrm>
          <a:off x="3237345" y="1430866"/>
          <a:ext cx="8128002" cy="4719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13648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EC54B-200D-4C0A-AC68-0A9AB85D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5 Step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</a:t>
            </a:r>
            <a:r>
              <a:rPr lang="en-US" dirty="0">
                <a:solidFill>
                  <a:srgbClr val="00B050"/>
                </a:solidFill>
              </a:rPr>
              <a:t>For branch prediction, assume the branch is not taken</a:t>
            </a:r>
            <a:r>
              <a:rPr lang="en-US" dirty="0"/>
              <a:t>.</a:t>
            </a:r>
          </a:p>
          <a:p>
            <a:r>
              <a:rPr lang="en-US" dirty="0"/>
              <a:t>X9 evaluates to zero.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ADD X9, XZR, XZR</a:t>
            </a:r>
          </a:p>
          <a:p>
            <a:r>
              <a:rPr lang="en-US" dirty="0"/>
              <a:t>            LDUR X10, [X19, #0]</a:t>
            </a:r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SUB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224744"/>
              </p:ext>
            </p:extLst>
          </p:nvPr>
        </p:nvGraphicFramePr>
        <p:xfrm>
          <a:off x="3237345" y="1430866"/>
          <a:ext cx="8816111" cy="552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328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97992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842655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2849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469352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469352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ADD X9, XZR, XZR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ADD X9, XZR, XZR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ADD X9, XZR, XZR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SUB  X12, X10, X9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ADD X9, XZR, XZR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61037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8B755-452D-485B-8132-2E127F922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5 Step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</a:t>
            </a:r>
            <a:r>
              <a:rPr lang="en-US" dirty="0">
                <a:solidFill>
                  <a:srgbClr val="00B050"/>
                </a:solidFill>
              </a:rPr>
              <a:t>For branch prediction, assume the branch is not taken</a:t>
            </a:r>
            <a:r>
              <a:rPr lang="en-US" dirty="0"/>
              <a:t>.</a:t>
            </a:r>
          </a:p>
          <a:p>
            <a:r>
              <a:rPr lang="en-US" dirty="0"/>
              <a:t>X9 evaluates to zero.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ADD X9, XZR, XZR</a:t>
            </a:r>
          </a:p>
          <a:p>
            <a:r>
              <a:rPr lang="en-US" dirty="0"/>
              <a:t>            LDUR X10, [X19, #0]</a:t>
            </a:r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SUB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298081"/>
              </p:ext>
            </p:extLst>
          </p:nvPr>
        </p:nvGraphicFramePr>
        <p:xfrm>
          <a:off x="3181927" y="959812"/>
          <a:ext cx="8816111" cy="545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328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97992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842655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2849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469352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469352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XZR, XZR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XZR, XZR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XZR, XZR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SUB  X12, X10, X9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XZR, XZR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flush / 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</a:rPr>
                        <a:t>nop</a:t>
                      </a:r>
                      <a:endParaRPr lang="en-US" sz="1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XZR, XZR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flush / 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</a:rPr>
                        <a:t>nop</a:t>
                      </a:r>
                      <a:endParaRPr lang="en-US" sz="1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LDUR X10, [X19, #0]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flush / 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</a:rPr>
                        <a:t>nop</a:t>
                      </a:r>
                      <a:endParaRPr lang="en-US" sz="1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flush / </a:t>
                      </a:r>
                      <a:r>
                        <a:rPr lang="en-US" sz="1400" dirty="0" err="1">
                          <a:solidFill>
                            <a:srgbClr val="00B050"/>
                          </a:solidFill>
                        </a:rPr>
                        <a:t>nop</a:t>
                      </a:r>
                      <a:endParaRPr lang="en-US" sz="14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59207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9B4DD-5436-3E40-8777-D6B2CCE40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Hazards Involving CBZ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Please contact instructor for more information about this image.">
            <a:extLst>
              <a:ext uri="{FF2B5EF4-FFF2-40B4-BE49-F238E27FC236}">
                <a16:creationId xmlns:a16="http://schemas.microsoft.com/office/drawing/2014/main" id="{FEA76554-0059-A141-8273-A65142F82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819" y="2427541"/>
            <a:ext cx="9195262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548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54534C-E670-C34B-9FD4-42DE770F1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Hazards Involving CBZ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D70CFA43-A64A-C540-AEAF-8E9E3C259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284" y="2427541"/>
            <a:ext cx="9174332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08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For branch prediction, assume the branch is not taken.</a:t>
            </a:r>
          </a:p>
          <a:p>
            <a:r>
              <a:rPr lang="en-US" dirty="0"/>
              <a:t>X9 evaluates to zero.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SUB X9, X9, X8</a:t>
            </a:r>
          </a:p>
          <a:p>
            <a:r>
              <a:rPr lang="en-US" dirty="0">
                <a:solidFill>
                  <a:srgbClr val="FF0000"/>
                </a:solidFill>
              </a:rPr>
              <a:t>            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SUB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/>
        </p:nvGraphicFramePr>
        <p:xfrm>
          <a:off x="3237345" y="1430866"/>
          <a:ext cx="8128002" cy="4719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6335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</a:t>
            </a:r>
            <a:r>
              <a:rPr lang="en-US" dirty="0">
                <a:solidFill>
                  <a:srgbClr val="00B050"/>
                </a:solidFill>
              </a:rPr>
              <a:t>For branch prediction, assume the branch is not taken</a:t>
            </a:r>
            <a:r>
              <a:rPr lang="en-US" dirty="0"/>
              <a:t>.</a:t>
            </a:r>
          </a:p>
          <a:p>
            <a:r>
              <a:rPr lang="en-US" dirty="0"/>
              <a:t>X9 evaluates to zero.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SUB X9, X9, X8</a:t>
            </a:r>
          </a:p>
          <a:p>
            <a:r>
              <a:rPr lang="en-US" dirty="0">
                <a:solidFill>
                  <a:srgbClr val="FF0000"/>
                </a:solidFill>
              </a:rPr>
              <a:t>            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SUB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736055"/>
              </p:ext>
            </p:extLst>
          </p:nvPr>
        </p:nvGraphicFramePr>
        <p:xfrm>
          <a:off x="3251199" y="904393"/>
          <a:ext cx="8128002" cy="5013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SUB X9, X9, X8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SUB X9, X9, X8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SUB X9, X9, X8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SUB X9, X9, X8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44889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</a:t>
            </a:r>
            <a:r>
              <a:rPr lang="en-US" dirty="0">
                <a:solidFill>
                  <a:srgbClr val="00B050"/>
                </a:solidFill>
              </a:rPr>
              <a:t>For branch prediction, assume the branch is not taken</a:t>
            </a:r>
            <a:r>
              <a:rPr lang="en-US" dirty="0"/>
              <a:t>.</a:t>
            </a:r>
          </a:p>
          <a:p>
            <a:r>
              <a:rPr lang="en-US" dirty="0"/>
              <a:t>X9 evaluates to zero.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SUB X9, X9, X8</a:t>
            </a:r>
          </a:p>
          <a:p>
            <a:r>
              <a:rPr lang="en-US" dirty="0">
                <a:solidFill>
                  <a:srgbClr val="FF0000"/>
                </a:solidFill>
              </a:rPr>
              <a:t>            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SUB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593893"/>
              </p:ext>
            </p:extLst>
          </p:nvPr>
        </p:nvGraphicFramePr>
        <p:xfrm>
          <a:off x="3251199" y="904393"/>
          <a:ext cx="8128002" cy="5013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SUB X9, X9, X8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SUB X9, X9, X8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SUB X9, X9, X8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SUB X9, X9, X8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Flush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SUB X9, X9, X8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Flush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Flush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Flush / </a:t>
                      </a:r>
                      <a:r>
                        <a:rPr lang="en-US" sz="1400" dirty="0" err="1"/>
                        <a:t>nop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1756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8EEABE72-E6CF-A34F-8DFF-0AA234F79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64" y="685692"/>
            <a:ext cx="11010900" cy="288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729C51-6570-D843-8688-862E5A6EBC8A}"/>
              </a:ext>
            </a:extLst>
          </p:cNvPr>
          <p:cNvSpPr txBox="1"/>
          <p:nvPr/>
        </p:nvSpPr>
        <p:spPr>
          <a:xfrm>
            <a:off x="697423" y="3905572"/>
            <a:ext cx="5661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would the cycle time be for a single cycle processor?</a:t>
            </a:r>
          </a:p>
        </p:txBody>
      </p:sp>
    </p:spTree>
    <p:extLst>
      <p:ext uri="{BB962C8B-B14F-4D97-AF65-F5344CB8AC3E}">
        <p14:creationId xmlns:p14="http://schemas.microsoft.com/office/powerpoint/2010/main" val="15939946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For branch prediction, assume the branch is not taken.</a:t>
            </a:r>
          </a:p>
          <a:p>
            <a:r>
              <a:rPr lang="en-US" dirty="0"/>
              <a:t>X9 evaluates to zero.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LDUR X9, [X20]</a:t>
            </a:r>
          </a:p>
          <a:p>
            <a:r>
              <a:rPr lang="en-US" dirty="0">
                <a:solidFill>
                  <a:srgbClr val="FF0000"/>
                </a:solidFill>
              </a:rPr>
              <a:t>            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SUB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/>
        </p:nvGraphicFramePr>
        <p:xfrm>
          <a:off x="3237345" y="1430866"/>
          <a:ext cx="8128002" cy="4719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03287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For branch prediction, assume the branch is not taken.</a:t>
            </a:r>
          </a:p>
          <a:p>
            <a:r>
              <a:rPr lang="en-US" dirty="0"/>
              <a:t>X9 evaluates to zero.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LDUR X9, [X20]</a:t>
            </a:r>
          </a:p>
          <a:p>
            <a:r>
              <a:rPr lang="en-US" dirty="0">
                <a:solidFill>
                  <a:srgbClr val="FF0000"/>
                </a:solidFill>
              </a:rPr>
              <a:t>            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SUB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ADD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945983"/>
              </p:ext>
            </p:extLst>
          </p:nvPr>
        </p:nvGraphicFramePr>
        <p:xfrm>
          <a:off x="3237345" y="1430866"/>
          <a:ext cx="8128002" cy="516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LDUR X9, [X20]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LDUR X9, [X20]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LDUR X9, [X20]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LDUR X9, [X20]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LDUR X9, [X20]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flush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flush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stall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flush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flush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ADD X9, X9, X13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66204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For branch prediction, assume the branch is not taken.</a:t>
            </a:r>
          </a:p>
          <a:p>
            <a:r>
              <a:rPr lang="en-US" dirty="0"/>
              <a:t>X9 evaluates to 1.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LDUR X10, [X19, #0]</a:t>
            </a:r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ADD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AND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194761"/>
              </p:ext>
            </p:extLst>
          </p:nvPr>
        </p:nvGraphicFramePr>
        <p:xfrm>
          <a:off x="3237345" y="1430866"/>
          <a:ext cx="8128002" cy="4719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68838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9498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Trace the execution of the following instructions through the pipeline.  For branch prediction, assume the branch is not taken.</a:t>
            </a:r>
          </a:p>
          <a:p>
            <a:r>
              <a:rPr lang="en-US" dirty="0"/>
              <a:t>X9 evaluates to 1.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LDUR X10, [X19, #0]</a:t>
            </a:r>
          </a:p>
          <a:p>
            <a:r>
              <a:rPr lang="en-US" dirty="0"/>
              <a:t>            </a:t>
            </a:r>
            <a:r>
              <a:rPr lang="en-US" dirty="0">
                <a:solidFill>
                  <a:srgbClr val="FF0000"/>
                </a:solidFill>
              </a:rPr>
              <a:t>CBZ X9, Label</a:t>
            </a:r>
          </a:p>
          <a:p>
            <a:r>
              <a:rPr lang="en-US" dirty="0"/>
              <a:t>            SUB  X12, X10, X9</a:t>
            </a:r>
          </a:p>
          <a:p>
            <a:r>
              <a:rPr lang="en-US" dirty="0"/>
              <a:t>            ADD  X12, X12, X19</a:t>
            </a:r>
          </a:p>
          <a:p>
            <a:r>
              <a:rPr lang="en-US" dirty="0"/>
              <a:t>            LDUR X13, [X20, #8]</a:t>
            </a:r>
          </a:p>
          <a:p>
            <a:r>
              <a:rPr lang="en-US" dirty="0"/>
              <a:t>Label: AND X9, X9, X13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980A444-BCBE-9949-8EDF-50A4991F50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938140"/>
              </p:ext>
            </p:extLst>
          </p:nvPr>
        </p:nvGraphicFramePr>
        <p:xfrm>
          <a:off x="3134475" y="642196"/>
          <a:ext cx="8128002" cy="5496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984356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1309332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470957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4387785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34610997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87615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ID / Register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 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65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5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013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0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ADD  X12, X12, X19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X10, [X19, #0]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544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X13, [X20, #8]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ADD  X12, X12, X19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X10, [X19, #0]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0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X13, [X20, #8]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ADD  X12, X12, X19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SUB  X12, X10, X9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CBZ X9, 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39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X13, [X20, #8]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ADD  X12, X12, X19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SUB  X12, X10, X9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6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AND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X13, [X20, #8]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ADD  X12, X12, X19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79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AND X9, X9, X13</a:t>
                      </a:r>
                    </a:p>
                    <a:p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LDUR X13, [X20, #8]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11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AND X9, X9, X13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stall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01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AND X9, X9, X13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48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4429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DA72E-C19C-8941-A30B-68B834F2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Branch Prediction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0D112-8153-A94C-B4F9-7F3DE6327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compile time</a:t>
            </a:r>
          </a:p>
          <a:p>
            <a:r>
              <a:rPr lang="en-US" dirty="0"/>
              <a:t>Some options</a:t>
            </a:r>
          </a:p>
          <a:p>
            <a:pPr lvl="1"/>
            <a:r>
              <a:rPr lang="en-US" dirty="0"/>
              <a:t>Always not taken</a:t>
            </a:r>
          </a:p>
          <a:p>
            <a:pPr lvl="1"/>
            <a:r>
              <a:rPr lang="en-US" dirty="0"/>
              <a:t>Always taken</a:t>
            </a:r>
          </a:p>
          <a:p>
            <a:pPr lvl="1"/>
            <a:r>
              <a:rPr lang="en-US" dirty="0"/>
              <a:t>Backward branches always taken, forward branches always not taken</a:t>
            </a:r>
          </a:p>
        </p:txBody>
      </p:sp>
    </p:spTree>
    <p:extLst>
      <p:ext uri="{BB962C8B-B14F-4D97-AF65-F5344CB8AC3E}">
        <p14:creationId xmlns:p14="http://schemas.microsoft.com/office/powerpoint/2010/main" val="35460067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5763757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instructions will be stalled because of a data hazard?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LDUR X9, [X20]</a:t>
            </a:r>
          </a:p>
          <a:p>
            <a:r>
              <a:rPr lang="en-US" dirty="0"/>
              <a:t>            ADD X20, X20, #1</a:t>
            </a:r>
          </a:p>
          <a:p>
            <a:r>
              <a:rPr lang="en-US" dirty="0"/>
              <a:t>            ADD X10, X20, #1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CBZ X10, #4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CBZ X10, #2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BL </a:t>
            </a:r>
            <a:r>
              <a:rPr lang="en-US" dirty="0" err="1"/>
              <a:t>Printf</a:t>
            </a:r>
            <a:endParaRPr lang="en-US" dirty="0"/>
          </a:p>
          <a:p>
            <a:r>
              <a:rPr lang="en-US" dirty="0"/>
              <a:t>exit:</a:t>
            </a:r>
            <a:br>
              <a:rPr lang="en-US" dirty="0"/>
            </a:br>
            <a:r>
              <a:rPr lang="en-US" dirty="0"/>
              <a:t>            MOV  x0, 0</a:t>
            </a:r>
            <a:br>
              <a:rPr lang="en-US" dirty="0"/>
            </a:br>
            <a:r>
              <a:rPr lang="en-US" dirty="0"/>
              <a:t>            MOV  x8, 93</a:t>
            </a:r>
            <a:br>
              <a:rPr lang="en-US" dirty="0"/>
            </a:br>
            <a:r>
              <a:rPr lang="en-US" dirty="0"/>
              <a:t>            SVC 0</a:t>
            </a:r>
            <a:br>
              <a:rPr lang="en-US" dirty="0"/>
            </a:br>
            <a:r>
              <a:rPr lang="en-US" dirty="0"/>
              <a:t>           BR X30</a:t>
            </a:r>
          </a:p>
          <a:p>
            <a:r>
              <a:rPr lang="en-US" dirty="0"/>
              <a:t>            </a:t>
            </a:r>
          </a:p>
        </p:txBody>
      </p:sp>
    </p:spTree>
    <p:extLst>
      <p:ext uri="{BB962C8B-B14F-4D97-AF65-F5344CB8AC3E}">
        <p14:creationId xmlns:p14="http://schemas.microsoft.com/office/powerpoint/2010/main" val="24398949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BC4AF5A-6811-4D31-8E0F-D08EFE17C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9 Step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5763757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instructions will be stalled because of a data hazard?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LDUR X9, [X20]</a:t>
            </a:r>
          </a:p>
          <a:p>
            <a:r>
              <a:rPr lang="en-US" dirty="0"/>
              <a:t>            ADD X20, X20, #1</a:t>
            </a:r>
          </a:p>
          <a:p>
            <a:r>
              <a:rPr lang="en-US" dirty="0"/>
              <a:t>            ADD X10, X20, #1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CBZ X10, #4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CBZ X10, #2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BL </a:t>
            </a:r>
            <a:r>
              <a:rPr lang="en-US" dirty="0" err="1"/>
              <a:t>Printf</a:t>
            </a:r>
            <a:endParaRPr lang="en-US" dirty="0"/>
          </a:p>
          <a:p>
            <a:r>
              <a:rPr lang="en-US" dirty="0"/>
              <a:t>exit:</a:t>
            </a:r>
            <a:br>
              <a:rPr lang="en-US" dirty="0"/>
            </a:br>
            <a:r>
              <a:rPr lang="en-US" dirty="0"/>
              <a:t>            MOV  x0, 0</a:t>
            </a:r>
            <a:br>
              <a:rPr lang="en-US" dirty="0"/>
            </a:br>
            <a:r>
              <a:rPr lang="en-US" dirty="0"/>
              <a:t>            MOV  x8, 93</a:t>
            </a:r>
            <a:br>
              <a:rPr lang="en-US" dirty="0"/>
            </a:br>
            <a:r>
              <a:rPr lang="en-US" dirty="0"/>
              <a:t>            SVC 0</a:t>
            </a:r>
            <a:br>
              <a:rPr lang="en-US" dirty="0"/>
            </a:br>
            <a:r>
              <a:rPr lang="en-US" dirty="0"/>
              <a:t>           BR X30</a:t>
            </a:r>
          </a:p>
          <a:p>
            <a:r>
              <a:rPr lang="en-US" dirty="0"/>
              <a:t>          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E551CA-EF13-6849-B358-8081A930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347" y="1962817"/>
            <a:ext cx="2068830" cy="646331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855E68-FAA6-0E42-90FF-4B4D47F8414D}"/>
              </a:ext>
            </a:extLst>
          </p:cNvPr>
          <p:cNvSpPr txBox="1"/>
          <p:nvPr/>
        </p:nvSpPr>
        <p:spPr>
          <a:xfrm>
            <a:off x="3282621" y="2092438"/>
            <a:ext cx="1720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Load-use hazard</a:t>
            </a:r>
          </a:p>
        </p:txBody>
      </p:sp>
    </p:spTree>
    <p:extLst>
      <p:ext uri="{BB962C8B-B14F-4D97-AF65-F5344CB8AC3E}">
        <p14:creationId xmlns:p14="http://schemas.microsoft.com/office/powerpoint/2010/main" val="41303282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AAABF7-E50E-49AE-8219-E5C3D630E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9 Step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5763757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instructions will be stalled because of a data hazard?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LDUR X9, [X20]</a:t>
            </a:r>
          </a:p>
          <a:p>
            <a:r>
              <a:rPr lang="en-US" dirty="0"/>
              <a:t>            ADD X20, X20, #1</a:t>
            </a:r>
          </a:p>
          <a:p>
            <a:r>
              <a:rPr lang="en-US" dirty="0"/>
              <a:t>            ADD X10, X20, #1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CBZ X10, #4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CBZ X10, #2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BL </a:t>
            </a:r>
            <a:r>
              <a:rPr lang="en-US" dirty="0" err="1"/>
              <a:t>Printf</a:t>
            </a:r>
            <a:endParaRPr lang="en-US" dirty="0"/>
          </a:p>
          <a:p>
            <a:r>
              <a:rPr lang="en-US" dirty="0"/>
              <a:t>exit:</a:t>
            </a:r>
            <a:br>
              <a:rPr lang="en-US" dirty="0"/>
            </a:br>
            <a:r>
              <a:rPr lang="en-US" dirty="0"/>
              <a:t>            MOV  x0, 0</a:t>
            </a:r>
            <a:br>
              <a:rPr lang="en-US" dirty="0"/>
            </a:br>
            <a:r>
              <a:rPr lang="en-US" dirty="0"/>
              <a:t>            MOV  x8, 93</a:t>
            </a:r>
            <a:br>
              <a:rPr lang="en-US" dirty="0"/>
            </a:br>
            <a:r>
              <a:rPr lang="en-US" dirty="0"/>
              <a:t>            SVC 0</a:t>
            </a:r>
            <a:br>
              <a:rPr lang="en-US" dirty="0"/>
            </a:br>
            <a:r>
              <a:rPr lang="en-US" dirty="0"/>
              <a:t>           BR X30</a:t>
            </a:r>
          </a:p>
          <a:p>
            <a:r>
              <a:rPr lang="en-US" dirty="0"/>
              <a:t>          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E551CA-EF13-6849-B358-8081A930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347" y="2260783"/>
            <a:ext cx="2068830" cy="646331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855E68-FAA6-0E42-90FF-4B4D47F8414D}"/>
              </a:ext>
            </a:extLst>
          </p:cNvPr>
          <p:cNvSpPr txBox="1"/>
          <p:nvPr/>
        </p:nvSpPr>
        <p:spPr>
          <a:xfrm>
            <a:off x="2998177" y="2399282"/>
            <a:ext cx="6434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Data hazard with branch decided in fetch stage, X10 not known yet</a:t>
            </a:r>
          </a:p>
        </p:txBody>
      </p:sp>
    </p:spTree>
    <p:extLst>
      <p:ext uri="{BB962C8B-B14F-4D97-AF65-F5344CB8AC3E}">
        <p14:creationId xmlns:p14="http://schemas.microsoft.com/office/powerpoint/2010/main" val="36703320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61F974D-8698-4119-8D31-7EEFC105D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9 Step 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5763757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instructions will be stalled because of a data hazard?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LDUR X9, [X20]</a:t>
            </a:r>
          </a:p>
          <a:p>
            <a:r>
              <a:rPr lang="en-US" dirty="0"/>
              <a:t>            ADD X20, X20, #1</a:t>
            </a:r>
          </a:p>
          <a:p>
            <a:r>
              <a:rPr lang="en-US" dirty="0"/>
              <a:t>            ADD X10, X20, #1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CBZ X10, #4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CBZ X10, #2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BL </a:t>
            </a:r>
            <a:r>
              <a:rPr lang="en-US" dirty="0" err="1"/>
              <a:t>Printf</a:t>
            </a:r>
            <a:endParaRPr lang="en-US" dirty="0"/>
          </a:p>
          <a:p>
            <a:r>
              <a:rPr lang="en-US" dirty="0"/>
              <a:t>exit:</a:t>
            </a:r>
            <a:br>
              <a:rPr lang="en-US" dirty="0"/>
            </a:br>
            <a:r>
              <a:rPr lang="en-US" dirty="0"/>
              <a:t>            MOV  x0, 0</a:t>
            </a:r>
            <a:br>
              <a:rPr lang="en-US" dirty="0"/>
            </a:br>
            <a:r>
              <a:rPr lang="en-US" dirty="0"/>
              <a:t>            MOV  x8, 93</a:t>
            </a:r>
            <a:br>
              <a:rPr lang="en-US" dirty="0"/>
            </a:br>
            <a:r>
              <a:rPr lang="en-US" dirty="0"/>
              <a:t>            SVC 0</a:t>
            </a:r>
            <a:br>
              <a:rPr lang="en-US" dirty="0"/>
            </a:br>
            <a:r>
              <a:rPr lang="en-US" dirty="0"/>
              <a:t>           BR X30</a:t>
            </a:r>
          </a:p>
          <a:p>
            <a:r>
              <a:rPr lang="en-US" dirty="0"/>
              <a:t>          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E551CA-EF13-6849-B358-8081A930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347" y="2791851"/>
            <a:ext cx="2068830" cy="646331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855E68-FAA6-0E42-90FF-4B4D47F8414D}"/>
              </a:ext>
            </a:extLst>
          </p:cNvPr>
          <p:cNvSpPr txBox="1"/>
          <p:nvPr/>
        </p:nvSpPr>
        <p:spPr>
          <a:xfrm>
            <a:off x="2998177" y="2984188"/>
            <a:ext cx="6434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Data hazard with branch decided in fetch stage, X10 not known yet</a:t>
            </a:r>
          </a:p>
        </p:txBody>
      </p:sp>
    </p:spTree>
    <p:extLst>
      <p:ext uri="{BB962C8B-B14F-4D97-AF65-F5344CB8AC3E}">
        <p14:creationId xmlns:p14="http://schemas.microsoft.com/office/powerpoint/2010/main" val="42257373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886D2-1F95-A149-A4C8-79C6494EE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Loop Branch 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B52C13-C07A-C04B-9E95-1CE2274A031C}"/>
              </a:ext>
            </a:extLst>
          </p:cNvPr>
          <p:cNvSpPr txBox="1"/>
          <p:nvPr/>
        </p:nvSpPr>
        <p:spPr>
          <a:xfrm>
            <a:off x="514643" y="1899004"/>
            <a:ext cx="7100021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/>
              <a:t>                MOV X10, #10</a:t>
            </a:r>
          </a:p>
          <a:p>
            <a:r>
              <a:rPr lang="en-US" sz="4400" dirty="0"/>
              <a:t>Loop:      CBZ X10, </a:t>
            </a:r>
            <a:r>
              <a:rPr lang="en-US" sz="4400" dirty="0" err="1"/>
              <a:t>LoopExit</a:t>
            </a:r>
            <a:endParaRPr lang="en-US" sz="4400" dirty="0"/>
          </a:p>
          <a:p>
            <a:r>
              <a:rPr lang="en-US" sz="4400" dirty="0"/>
              <a:t>			  SUB X10, X10, #1</a:t>
            </a:r>
          </a:p>
          <a:p>
            <a:r>
              <a:rPr lang="en-US" sz="4400" dirty="0"/>
              <a:t>                B Loop</a:t>
            </a:r>
          </a:p>
          <a:p>
            <a:r>
              <a:rPr lang="en-US" sz="4400" dirty="0" err="1"/>
              <a:t>LoopExit</a:t>
            </a:r>
            <a:r>
              <a:rPr lang="en-US" sz="4400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1BCC88-B438-D447-81CD-49DFD6C1897E}"/>
              </a:ext>
            </a:extLst>
          </p:cNvPr>
          <p:cNvSpPr txBox="1"/>
          <p:nvPr/>
        </p:nvSpPr>
        <p:spPr>
          <a:xfrm>
            <a:off x="8384345" y="2532185"/>
            <a:ext cx="3293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accuracy of an “assume branch not taken” predictor?</a:t>
            </a:r>
          </a:p>
        </p:txBody>
      </p:sp>
    </p:spTree>
    <p:extLst>
      <p:ext uri="{BB962C8B-B14F-4D97-AF65-F5344CB8AC3E}">
        <p14:creationId xmlns:p14="http://schemas.microsoft.com/office/powerpoint/2010/main" val="1218966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C452E-62B2-4BF3-99D3-133CAEEC9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2 Step 2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8EEABE72-E6CF-A34F-8DFF-0AA234F79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64" y="685692"/>
            <a:ext cx="11010900" cy="288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729C51-6570-D843-8688-862E5A6EBC8A}"/>
              </a:ext>
            </a:extLst>
          </p:cNvPr>
          <p:cNvSpPr txBox="1"/>
          <p:nvPr/>
        </p:nvSpPr>
        <p:spPr>
          <a:xfrm>
            <a:off x="697423" y="3905572"/>
            <a:ext cx="10562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would the cycle time be for a single cycle processor?   800 </a:t>
            </a:r>
            <a:r>
              <a:rPr lang="en-US" dirty="0" err="1"/>
              <a:t>ps</a:t>
            </a:r>
            <a:r>
              <a:rPr lang="en-US" dirty="0"/>
              <a:t>, the longest time required by an instruction</a:t>
            </a:r>
          </a:p>
        </p:txBody>
      </p:sp>
    </p:spTree>
    <p:extLst>
      <p:ext uri="{BB962C8B-B14F-4D97-AF65-F5344CB8AC3E}">
        <p14:creationId xmlns:p14="http://schemas.microsoft.com/office/powerpoint/2010/main" val="13067927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886D2-1F95-A149-A4C8-79C6494EE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Loop Branch 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B52C13-C07A-C04B-9E95-1CE2274A031C}"/>
              </a:ext>
            </a:extLst>
          </p:cNvPr>
          <p:cNvSpPr txBox="1"/>
          <p:nvPr/>
        </p:nvSpPr>
        <p:spPr>
          <a:xfrm>
            <a:off x="514643" y="1899004"/>
            <a:ext cx="7100021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400" dirty="0"/>
              <a:t>                MOV X10, #10</a:t>
            </a:r>
          </a:p>
          <a:p>
            <a:r>
              <a:rPr lang="en-US" sz="4400" dirty="0"/>
              <a:t>Loop:      CBZ X10, </a:t>
            </a:r>
            <a:r>
              <a:rPr lang="en-US" sz="4400" dirty="0" err="1"/>
              <a:t>LoopExit</a:t>
            </a:r>
            <a:endParaRPr lang="en-US" sz="4400" dirty="0"/>
          </a:p>
          <a:p>
            <a:r>
              <a:rPr lang="en-US" sz="4400" dirty="0"/>
              <a:t>			  SUB X10, X10, #1</a:t>
            </a:r>
          </a:p>
          <a:p>
            <a:r>
              <a:rPr lang="en-US" sz="4400" dirty="0"/>
              <a:t>                B Loop</a:t>
            </a:r>
          </a:p>
          <a:p>
            <a:r>
              <a:rPr lang="en-US" sz="4400" dirty="0" err="1"/>
              <a:t>LoopExit</a:t>
            </a:r>
            <a:r>
              <a:rPr lang="en-US" sz="4400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1BCC88-B438-D447-81CD-49DFD6C1897E}"/>
              </a:ext>
            </a:extLst>
          </p:cNvPr>
          <p:cNvSpPr txBox="1"/>
          <p:nvPr/>
        </p:nvSpPr>
        <p:spPr>
          <a:xfrm>
            <a:off x="7821638" y="2483779"/>
            <a:ext cx="40655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accuracy of an “assume branch not taken” predictor?</a:t>
            </a:r>
          </a:p>
          <a:p>
            <a:endParaRPr lang="en-US" dirty="0"/>
          </a:p>
          <a:p>
            <a:r>
              <a:rPr lang="en-US" dirty="0"/>
              <a:t>On the 11</a:t>
            </a:r>
            <a:r>
              <a:rPr lang="en-US" baseline="30000" dirty="0"/>
              <a:t>th</a:t>
            </a:r>
            <a:r>
              <a:rPr lang="en-US" dirty="0"/>
              <a:t> iteration, X10 contains zero</a:t>
            </a:r>
          </a:p>
          <a:p>
            <a:r>
              <a:rPr lang="en-US" dirty="0"/>
              <a:t>10/11 = 0.909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162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66D6A-3465-CF41-ABB3-3103FAED3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Loop Branch 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241100-E261-734A-8DD4-1909AD844DF2}"/>
              </a:ext>
            </a:extLst>
          </p:cNvPr>
          <p:cNvSpPr txBox="1"/>
          <p:nvPr/>
        </p:nvSpPr>
        <p:spPr>
          <a:xfrm>
            <a:off x="334151" y="2050236"/>
            <a:ext cx="7473521" cy="258532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5400" dirty="0"/>
              <a:t>                MOV X10, #10</a:t>
            </a:r>
          </a:p>
          <a:p>
            <a:r>
              <a:rPr lang="en-US" sz="5400" dirty="0"/>
              <a:t>Loop:      SUB X10, X10, #1</a:t>
            </a:r>
          </a:p>
          <a:p>
            <a:r>
              <a:rPr lang="en-US" sz="5400" dirty="0"/>
              <a:t>                CBNZ X10, Loop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E4686A-3ECB-F749-8AEF-8231D7E61646}"/>
              </a:ext>
            </a:extLst>
          </p:cNvPr>
          <p:cNvSpPr txBox="1"/>
          <p:nvPr/>
        </p:nvSpPr>
        <p:spPr>
          <a:xfrm>
            <a:off x="8384345" y="2532185"/>
            <a:ext cx="3293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accuracy of an “assume branch taken” predictor?</a:t>
            </a:r>
          </a:p>
        </p:txBody>
      </p:sp>
    </p:spTree>
    <p:extLst>
      <p:ext uri="{BB962C8B-B14F-4D97-AF65-F5344CB8AC3E}">
        <p14:creationId xmlns:p14="http://schemas.microsoft.com/office/powerpoint/2010/main" val="17360281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66D6A-3465-CF41-ABB3-3103FAED3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Loop Branch 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241100-E261-734A-8DD4-1909AD844DF2}"/>
              </a:ext>
            </a:extLst>
          </p:cNvPr>
          <p:cNvSpPr txBox="1"/>
          <p:nvPr/>
        </p:nvSpPr>
        <p:spPr>
          <a:xfrm>
            <a:off x="334151" y="2050236"/>
            <a:ext cx="7473521" cy="258532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5400" dirty="0"/>
              <a:t>                MOV X10, #10</a:t>
            </a:r>
          </a:p>
          <a:p>
            <a:r>
              <a:rPr lang="en-US" sz="5400" dirty="0"/>
              <a:t>Loop:      SUB X10, X10, #1</a:t>
            </a:r>
          </a:p>
          <a:p>
            <a:r>
              <a:rPr lang="en-US" sz="5400" dirty="0"/>
              <a:t>                CBNZ X10, Loop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E4686A-3ECB-F749-8AEF-8231D7E61646}"/>
              </a:ext>
            </a:extLst>
          </p:cNvPr>
          <p:cNvSpPr txBox="1"/>
          <p:nvPr/>
        </p:nvSpPr>
        <p:spPr>
          <a:xfrm>
            <a:off x="8384345" y="2532185"/>
            <a:ext cx="32930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accuracy of an “assume branch taken” predictor?</a:t>
            </a:r>
          </a:p>
          <a:p>
            <a:endParaRPr lang="en-US" dirty="0"/>
          </a:p>
          <a:p>
            <a:r>
              <a:rPr lang="en-US" dirty="0"/>
              <a:t>On the 10</a:t>
            </a:r>
            <a:r>
              <a:rPr lang="en-US" baseline="30000" dirty="0"/>
              <a:t>th</a:t>
            </a:r>
            <a:r>
              <a:rPr lang="en-US" dirty="0"/>
              <a:t> iteration, X10 is zero</a:t>
            </a:r>
          </a:p>
          <a:p>
            <a:r>
              <a:rPr lang="en-US" dirty="0"/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29124788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5763757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instructions will be stalled because of a data hazard?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LDUR X9, [X20]</a:t>
            </a:r>
          </a:p>
          <a:p>
            <a:r>
              <a:rPr lang="en-US" dirty="0"/>
              <a:t>            ADD X20, X20, #1</a:t>
            </a:r>
          </a:p>
          <a:p>
            <a:r>
              <a:rPr lang="en-US" dirty="0"/>
              <a:t>            ADD X10, X20, #1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BL </a:t>
            </a:r>
            <a:r>
              <a:rPr lang="en-US" dirty="0" err="1"/>
              <a:t>Printf</a:t>
            </a:r>
            <a:endParaRPr lang="en-US" dirty="0"/>
          </a:p>
          <a:p>
            <a:r>
              <a:rPr lang="en-US" dirty="0"/>
              <a:t>exit:</a:t>
            </a:r>
            <a:br>
              <a:rPr lang="en-US" dirty="0"/>
            </a:br>
            <a:r>
              <a:rPr lang="en-US" dirty="0"/>
              <a:t>            MOV  x0, 0</a:t>
            </a:r>
            <a:br>
              <a:rPr lang="en-US" dirty="0"/>
            </a:br>
            <a:r>
              <a:rPr lang="en-US" dirty="0"/>
              <a:t>            MOV  x8, 93</a:t>
            </a:r>
            <a:br>
              <a:rPr lang="en-US" dirty="0"/>
            </a:br>
            <a:r>
              <a:rPr lang="en-US" dirty="0"/>
              <a:t>            SVC 0</a:t>
            </a:r>
            <a:br>
              <a:rPr lang="en-US" dirty="0"/>
            </a:br>
            <a:r>
              <a:rPr lang="en-US" dirty="0"/>
              <a:t>           BR X30</a:t>
            </a:r>
          </a:p>
          <a:p>
            <a:r>
              <a:rPr lang="en-US" dirty="0"/>
              <a:t>            </a:t>
            </a:r>
          </a:p>
        </p:txBody>
      </p:sp>
    </p:spTree>
    <p:extLst>
      <p:ext uri="{BB962C8B-B14F-4D97-AF65-F5344CB8AC3E}">
        <p14:creationId xmlns:p14="http://schemas.microsoft.com/office/powerpoint/2010/main" val="13614400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513986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instructions will be stalled because of a data hazard?   How many cycles will be required to run these instructions?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LDUR X9, [X20]</a:t>
            </a:r>
          </a:p>
          <a:p>
            <a:r>
              <a:rPr lang="en-US" dirty="0"/>
              <a:t>            ADD X20, X20, #1</a:t>
            </a:r>
          </a:p>
          <a:p>
            <a:r>
              <a:rPr lang="en-US" dirty="0"/>
              <a:t>            ADD X10, X20, #1</a:t>
            </a:r>
          </a:p>
          <a:p>
            <a:r>
              <a:rPr lang="en-US" dirty="0"/>
              <a:t>            LDUR X10, [X20]</a:t>
            </a:r>
          </a:p>
          <a:p>
            <a:r>
              <a:rPr lang="en-US" dirty="0"/>
              <a:t>            ADD X10, X10, #1</a:t>
            </a:r>
          </a:p>
          <a:p>
            <a:r>
              <a:rPr lang="en-US" dirty="0"/>
              <a:t>            BL </a:t>
            </a:r>
            <a:r>
              <a:rPr lang="en-US" dirty="0" err="1"/>
              <a:t>Printf</a:t>
            </a:r>
            <a:endParaRPr lang="en-US" dirty="0"/>
          </a:p>
          <a:p>
            <a:r>
              <a:rPr lang="en-US" dirty="0"/>
              <a:t>exit:</a:t>
            </a:r>
            <a:br>
              <a:rPr lang="en-US" dirty="0"/>
            </a:br>
            <a:r>
              <a:rPr lang="en-US" dirty="0"/>
              <a:t>            MOV  x0, 0</a:t>
            </a:r>
            <a:br>
              <a:rPr lang="en-US" dirty="0"/>
            </a:br>
            <a:r>
              <a:rPr lang="en-US" dirty="0"/>
              <a:t>            MOV  x8, 93</a:t>
            </a:r>
            <a:br>
              <a:rPr lang="en-US" dirty="0"/>
            </a:br>
            <a:r>
              <a:rPr lang="en-US" dirty="0"/>
              <a:t>            SVC 0</a:t>
            </a:r>
            <a:br>
              <a:rPr lang="en-US" dirty="0"/>
            </a:br>
            <a:r>
              <a:rPr lang="en-US" dirty="0"/>
              <a:t>           BR X30</a:t>
            </a:r>
          </a:p>
          <a:p>
            <a:r>
              <a:rPr lang="en-US" dirty="0"/>
              <a:t>          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186F64-A596-044E-B500-50993DC24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347" y="1993496"/>
            <a:ext cx="2068830" cy="646331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79D98-9D56-1442-95FD-73B6AC0982FC}"/>
              </a:ext>
            </a:extLst>
          </p:cNvPr>
          <p:cNvSpPr txBox="1"/>
          <p:nvPr/>
        </p:nvSpPr>
        <p:spPr>
          <a:xfrm>
            <a:off x="3282621" y="2092438"/>
            <a:ext cx="1881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Add will be stalled</a:t>
            </a:r>
          </a:p>
        </p:txBody>
      </p:sp>
    </p:spTree>
    <p:extLst>
      <p:ext uri="{BB962C8B-B14F-4D97-AF65-F5344CB8AC3E}">
        <p14:creationId xmlns:p14="http://schemas.microsoft.com/office/powerpoint/2010/main" val="22368979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E9D0DC-B822-BA4D-B4AD-D8513267406C}"/>
              </a:ext>
            </a:extLst>
          </p:cNvPr>
          <p:cNvSpPr txBox="1"/>
          <p:nvPr/>
        </p:nvSpPr>
        <p:spPr>
          <a:xfrm>
            <a:off x="400743" y="306532"/>
            <a:ext cx="11513986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Which instructions will be stalled because of a data hazard?   How many cycles will be required to run these instructions?</a:t>
            </a:r>
          </a:p>
          <a:p>
            <a:endParaRPr lang="en-US" dirty="0"/>
          </a:p>
          <a:p>
            <a:r>
              <a:rPr lang="en-US" dirty="0"/>
              <a:t>10 instructions, First instruction finishes in cycle 5,  9 more cycles + 1 stall cycle for the rest of the  instructions = 15 cycles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LDUR X9, [X20]             5</a:t>
            </a:r>
          </a:p>
          <a:p>
            <a:r>
              <a:rPr lang="en-US" dirty="0"/>
              <a:t>            ADD X20, X20, #           6</a:t>
            </a:r>
          </a:p>
          <a:p>
            <a:r>
              <a:rPr lang="en-US" dirty="0"/>
              <a:t>            ADD X10, X20, #1         7</a:t>
            </a:r>
          </a:p>
          <a:p>
            <a:r>
              <a:rPr lang="en-US" dirty="0"/>
              <a:t>            LDUR X10, [X20]           8</a:t>
            </a:r>
          </a:p>
          <a:p>
            <a:r>
              <a:rPr lang="en-US" dirty="0"/>
              <a:t>            ADD X10, X10, #1        10   </a:t>
            </a:r>
          </a:p>
          <a:p>
            <a:r>
              <a:rPr lang="en-US" dirty="0"/>
              <a:t>            BL </a:t>
            </a:r>
            <a:r>
              <a:rPr lang="en-US" dirty="0" err="1"/>
              <a:t>Printf</a:t>
            </a:r>
            <a:r>
              <a:rPr lang="en-US" dirty="0"/>
              <a:t>                        11</a:t>
            </a:r>
          </a:p>
          <a:p>
            <a:r>
              <a:rPr lang="en-US" dirty="0"/>
              <a:t>exit:</a:t>
            </a:r>
            <a:br>
              <a:rPr lang="en-US" dirty="0"/>
            </a:br>
            <a:r>
              <a:rPr lang="en-US" dirty="0"/>
              <a:t>            MOV  x0, 0                     12</a:t>
            </a:r>
            <a:br>
              <a:rPr lang="en-US" dirty="0"/>
            </a:br>
            <a:r>
              <a:rPr lang="en-US" dirty="0"/>
              <a:t>            MOV  x8, 93                  13</a:t>
            </a:r>
            <a:br>
              <a:rPr lang="en-US" dirty="0"/>
            </a:br>
            <a:r>
              <a:rPr lang="en-US" dirty="0"/>
              <a:t>            SVC 0                              14</a:t>
            </a:r>
            <a:br>
              <a:rPr lang="en-US" dirty="0"/>
            </a:br>
            <a:r>
              <a:rPr lang="en-US" dirty="0"/>
              <a:t>           BR X30                            15</a:t>
            </a:r>
          </a:p>
          <a:p>
            <a:r>
              <a:rPr lang="en-US" dirty="0"/>
              <a:t>   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79D98-9D56-1442-95FD-73B6AC0982FC}"/>
              </a:ext>
            </a:extLst>
          </p:cNvPr>
          <p:cNvSpPr txBox="1"/>
          <p:nvPr/>
        </p:nvSpPr>
        <p:spPr>
          <a:xfrm>
            <a:off x="4056344" y="3059668"/>
            <a:ext cx="1881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Add will be stalled</a:t>
            </a:r>
          </a:p>
        </p:txBody>
      </p:sp>
    </p:spTree>
    <p:extLst>
      <p:ext uri="{BB962C8B-B14F-4D97-AF65-F5344CB8AC3E}">
        <p14:creationId xmlns:p14="http://schemas.microsoft.com/office/powerpoint/2010/main" val="4244850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B1BC5-594B-41EE-B464-A37E1B270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2 Step 3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8EEABE72-E6CF-A34F-8DFF-0AA234F79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64" y="685692"/>
            <a:ext cx="11010900" cy="288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729C51-6570-D843-8688-862E5A6EBC8A}"/>
              </a:ext>
            </a:extLst>
          </p:cNvPr>
          <p:cNvSpPr txBox="1"/>
          <p:nvPr/>
        </p:nvSpPr>
        <p:spPr>
          <a:xfrm>
            <a:off x="697423" y="3905572"/>
            <a:ext cx="10562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would the cycle time be for a single cycle processor?   800 </a:t>
            </a:r>
            <a:r>
              <a:rPr lang="en-US" dirty="0" err="1"/>
              <a:t>ps</a:t>
            </a:r>
            <a:r>
              <a:rPr lang="en-US" dirty="0"/>
              <a:t>, the longest time required by an instruction</a:t>
            </a:r>
          </a:p>
          <a:p>
            <a:endParaRPr lang="en-US" dirty="0"/>
          </a:p>
          <a:p>
            <a:r>
              <a:rPr lang="en-US" dirty="0"/>
              <a:t>What would the cycle time be for a pipelined processor?</a:t>
            </a:r>
          </a:p>
        </p:txBody>
      </p:sp>
    </p:spTree>
    <p:extLst>
      <p:ext uri="{BB962C8B-B14F-4D97-AF65-F5344CB8AC3E}">
        <p14:creationId xmlns:p14="http://schemas.microsoft.com/office/powerpoint/2010/main" val="2653369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8C275-785A-48A4-8C66-4CEBF02D2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2 Step 4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8EEABE72-E6CF-A34F-8DFF-0AA234F79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64" y="685692"/>
            <a:ext cx="11010900" cy="288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729C51-6570-D843-8688-862E5A6EBC8A}"/>
              </a:ext>
            </a:extLst>
          </p:cNvPr>
          <p:cNvSpPr txBox="1"/>
          <p:nvPr/>
        </p:nvSpPr>
        <p:spPr>
          <a:xfrm>
            <a:off x="697423" y="3905572"/>
            <a:ext cx="10562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would the cycle time be for a single cycle processor?   800 </a:t>
            </a:r>
            <a:r>
              <a:rPr lang="en-US" dirty="0" err="1"/>
              <a:t>ps</a:t>
            </a:r>
            <a:r>
              <a:rPr lang="en-US" dirty="0"/>
              <a:t>, the longest time required by an instruction</a:t>
            </a:r>
          </a:p>
          <a:p>
            <a:endParaRPr lang="en-US" dirty="0"/>
          </a:p>
          <a:p>
            <a:r>
              <a:rPr lang="en-US" dirty="0"/>
              <a:t>What would the cycle time be for a pipelined processor?      200 </a:t>
            </a:r>
            <a:r>
              <a:rPr lang="en-US" dirty="0" err="1"/>
              <a:t>ps</a:t>
            </a:r>
            <a:r>
              <a:rPr lang="en-US" dirty="0"/>
              <a:t>, the longest time required in a stage</a:t>
            </a:r>
          </a:p>
        </p:txBody>
      </p:sp>
    </p:spTree>
    <p:extLst>
      <p:ext uri="{BB962C8B-B14F-4D97-AF65-F5344CB8AC3E}">
        <p14:creationId xmlns:p14="http://schemas.microsoft.com/office/powerpoint/2010/main" val="1581511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0A0D-85F5-463A-8B08-8BD453AC2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2 Step 5</a:t>
            </a:r>
          </a:p>
        </p:txBody>
      </p:sp>
      <p:pic>
        <p:nvPicPr>
          <p:cNvPr id="4" name="Picture 3" descr="Please contact instructor for more information about this image.">
            <a:extLst>
              <a:ext uri="{FF2B5EF4-FFF2-40B4-BE49-F238E27FC236}">
                <a16:creationId xmlns:a16="http://schemas.microsoft.com/office/drawing/2014/main" id="{8EEABE72-E6CF-A34F-8DFF-0AA234F79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64" y="685692"/>
            <a:ext cx="11010900" cy="288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729C51-6570-D843-8688-862E5A6EBC8A}"/>
              </a:ext>
            </a:extLst>
          </p:cNvPr>
          <p:cNvSpPr txBox="1"/>
          <p:nvPr/>
        </p:nvSpPr>
        <p:spPr>
          <a:xfrm>
            <a:off x="697423" y="3905572"/>
            <a:ext cx="105620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would the cycle time be for a single cycle processor?   800 </a:t>
            </a:r>
            <a:r>
              <a:rPr lang="en-US" dirty="0" err="1"/>
              <a:t>ps</a:t>
            </a:r>
            <a:r>
              <a:rPr lang="en-US" dirty="0"/>
              <a:t>, the longest time required by an instruction</a:t>
            </a:r>
          </a:p>
          <a:p>
            <a:endParaRPr lang="en-US" dirty="0"/>
          </a:p>
          <a:p>
            <a:r>
              <a:rPr lang="en-US" dirty="0"/>
              <a:t>What would the cycle time be for a pipelined processor?      200 </a:t>
            </a:r>
            <a:r>
              <a:rPr lang="en-US" dirty="0" err="1"/>
              <a:t>ps</a:t>
            </a:r>
            <a:r>
              <a:rPr lang="en-US" dirty="0"/>
              <a:t>, the longest time required in a stage</a:t>
            </a:r>
          </a:p>
          <a:p>
            <a:endParaRPr lang="en-US" dirty="0"/>
          </a:p>
          <a:p>
            <a:r>
              <a:rPr lang="en-US" dirty="0"/>
              <a:t>How long does one instruction take to get through the pipelined processor?  </a:t>
            </a:r>
          </a:p>
        </p:txBody>
      </p:sp>
    </p:spTree>
    <p:extLst>
      <p:ext uri="{BB962C8B-B14F-4D97-AF65-F5344CB8AC3E}">
        <p14:creationId xmlns:p14="http://schemas.microsoft.com/office/powerpoint/2010/main" val="1142310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15C70-1926-4624-A92C-05798E80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Example Problem 2 Step 6</a:t>
            </a:r>
          </a:p>
        </p:txBody>
      </p:sp>
      <p:pic>
        <p:nvPicPr>
          <p:cNvPr id="4" name="Picture 3" descr="Please contact instructor for information on this image.">
            <a:extLst>
              <a:ext uri="{FF2B5EF4-FFF2-40B4-BE49-F238E27FC236}">
                <a16:creationId xmlns:a16="http://schemas.microsoft.com/office/drawing/2014/main" id="{8EEABE72-E6CF-A34F-8DFF-0AA234F79A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64" y="685692"/>
            <a:ext cx="11010900" cy="2882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729C51-6570-D843-8688-862E5A6EBC8A}"/>
              </a:ext>
            </a:extLst>
          </p:cNvPr>
          <p:cNvSpPr txBox="1"/>
          <p:nvPr/>
        </p:nvSpPr>
        <p:spPr>
          <a:xfrm>
            <a:off x="697423" y="3905572"/>
            <a:ext cx="105620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would the cycle time be for a single cycle processor?   800 </a:t>
            </a:r>
            <a:r>
              <a:rPr lang="en-US" dirty="0" err="1"/>
              <a:t>ps</a:t>
            </a:r>
            <a:r>
              <a:rPr lang="en-US" dirty="0"/>
              <a:t>, the longest time required by an instruction</a:t>
            </a:r>
          </a:p>
          <a:p>
            <a:endParaRPr lang="en-US" dirty="0"/>
          </a:p>
          <a:p>
            <a:r>
              <a:rPr lang="en-US" dirty="0"/>
              <a:t>What would the cycle time be for a pipelined processor?      200 </a:t>
            </a:r>
            <a:r>
              <a:rPr lang="en-US" dirty="0" err="1"/>
              <a:t>ps</a:t>
            </a:r>
            <a:r>
              <a:rPr lang="en-US" dirty="0"/>
              <a:t>, the longest time required in a stage</a:t>
            </a:r>
          </a:p>
          <a:p>
            <a:endParaRPr lang="en-US" dirty="0"/>
          </a:p>
          <a:p>
            <a:r>
              <a:rPr lang="en-US" dirty="0"/>
              <a:t>How long does one instruction take to get through the pipelined processor?  200*5 = 1000 </a:t>
            </a:r>
            <a:r>
              <a:rPr lang="en-US" dirty="0" err="1"/>
              <a:t>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267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10292</TotalTime>
  <Words>4303</Words>
  <Application>Microsoft Macintosh PowerPoint</Application>
  <PresentationFormat>Widescreen</PresentationFormat>
  <Paragraphs>793</Paragraphs>
  <Slides>55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9" baseType="lpstr">
      <vt:lpstr>Arial</vt:lpstr>
      <vt:lpstr>Calibri</vt:lpstr>
      <vt:lpstr>Calibri Light</vt:lpstr>
      <vt:lpstr>Office Theme</vt:lpstr>
      <vt:lpstr>Separate resource for each stage  Speedup: Four loads:  8/3.5 = 2.3 Non-stop: approaches 4</vt:lpstr>
      <vt:lpstr>Example Problem 1</vt:lpstr>
      <vt:lpstr>PowerPoint Presentation</vt:lpstr>
      <vt:lpstr>PowerPoint Presentation</vt:lpstr>
      <vt:lpstr>Example Problem 2 Step 2</vt:lpstr>
      <vt:lpstr>Example Problem 2 Step 3</vt:lpstr>
      <vt:lpstr>Example Problem 2 Step 4</vt:lpstr>
      <vt:lpstr>Example Problem 2 Step 5</vt:lpstr>
      <vt:lpstr>Example Problem 2 Step 6</vt:lpstr>
      <vt:lpstr>Example Problem 2 Step 7</vt:lpstr>
      <vt:lpstr>Example Problem 2 Step 8</vt:lpstr>
      <vt:lpstr>PowerPoint Presentation</vt:lpstr>
      <vt:lpstr>PowerPoint Presentation</vt:lpstr>
      <vt:lpstr>PowerPoint Presentation</vt:lpstr>
      <vt:lpstr>PowerPoint Presentation</vt:lpstr>
      <vt:lpstr>Hazards</vt:lpstr>
      <vt:lpstr>Bottom Line….</vt:lpstr>
      <vt:lpstr>Data Hazards</vt:lpstr>
      <vt:lpstr>PowerPoint Presentation</vt:lpstr>
      <vt:lpstr>Load-Use Hazard</vt:lpstr>
      <vt:lpstr>Example Problem 4 Step 1</vt:lpstr>
      <vt:lpstr>Example Problem 4 Step 2</vt:lpstr>
      <vt:lpstr>Example Problem 4 Step 3</vt:lpstr>
      <vt:lpstr>Example Problem 4 Step 4</vt:lpstr>
      <vt:lpstr>Example Problem 4 Step  5</vt:lpstr>
      <vt:lpstr>Example Problem 5 Step 1</vt:lpstr>
      <vt:lpstr>Example Problem 5 Step 2</vt:lpstr>
      <vt:lpstr>34 - Diagram</vt:lpstr>
      <vt:lpstr>Move the branch checking calculation to the ID stage</vt:lpstr>
      <vt:lpstr>Still have one cycle in which we don’t know what instruction to fetch</vt:lpstr>
      <vt:lpstr>Solution: branch prediction.   Make a guess, if the guess was wrong flush the instruction and load the correct instruction in the next cycle</vt:lpstr>
      <vt:lpstr>Example Problem 5 Step 1</vt:lpstr>
      <vt:lpstr>Example Problem 5 Step 2</vt:lpstr>
      <vt:lpstr>Example Problem 5 Step 3</vt:lpstr>
      <vt:lpstr>Data Hazards Involving CBZ</vt:lpstr>
      <vt:lpstr>Data Hazards Involving CBZ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Static Branch Prediction </vt:lpstr>
      <vt:lpstr>PowerPoint Presentation</vt:lpstr>
      <vt:lpstr>Example Problem 9 Step 2</vt:lpstr>
      <vt:lpstr>Example Problem 9 Step 3</vt:lpstr>
      <vt:lpstr>Example Problem 9 Step 4</vt:lpstr>
      <vt:lpstr>Forward Loop Branch Prediction</vt:lpstr>
      <vt:lpstr>Forward Loop Branch Prediction</vt:lpstr>
      <vt:lpstr>Backward Loop Branch Prediction</vt:lpstr>
      <vt:lpstr>Backward Loop Branch Prediction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Resch,Cheryl</dc:creator>
  <cp:lastModifiedBy>Resch,Cheryl</cp:lastModifiedBy>
  <cp:revision>38</cp:revision>
  <dcterms:created xsi:type="dcterms:W3CDTF">2021-10-10T19:48:56Z</dcterms:created>
  <dcterms:modified xsi:type="dcterms:W3CDTF">2022-10-26T21:26:19Z</dcterms:modified>
</cp:coreProperties>
</file>

<file path=docProps/thumbnail.jpeg>
</file>